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9" r:id="rId4"/>
    <p:sldId id="260" r:id="rId5"/>
    <p:sldId id="261" r:id="rId6"/>
    <p:sldId id="258"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35" autoAdjust="0"/>
  </p:normalViewPr>
  <p:slideViewPr>
    <p:cSldViewPr snapToGrid="0">
      <p:cViewPr>
        <p:scale>
          <a:sx n="66" d="100"/>
          <a:sy n="66" d="100"/>
        </p:scale>
        <p:origin x="1301" y="230"/>
      </p:cViewPr>
      <p:guideLst/>
    </p:cSldViewPr>
  </p:slideViewPr>
  <p:notesTextViewPr>
    <p:cViewPr>
      <p:scale>
        <a:sx n="1" d="1"/>
        <a:sy n="1" d="1"/>
      </p:scale>
      <p:origin x="0" y="0"/>
    </p:cViewPr>
  </p:notesTextViewPr>
  <p:sorterViewPr>
    <p:cViewPr>
      <p:scale>
        <a:sx n="100" d="100"/>
        <a:sy n="100" d="100"/>
      </p:scale>
      <p:origin x="0" y="-616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B95EF3F9-6D5C-4010-BAB2-E25DD4D09569}" type="datetimeFigureOut">
              <a:rPr lang="ar-EG" smtClean="0"/>
              <a:t>24/10/1442</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81AE9C17-5B8D-47AC-ADC0-59E34A65C95E}" type="slidenum">
              <a:rPr lang="ar-EG" smtClean="0"/>
              <a:t>‹#›</a:t>
            </a:fld>
            <a:endParaRPr lang="ar-EG"/>
          </a:p>
        </p:txBody>
      </p:sp>
    </p:spTree>
    <p:extLst>
      <p:ext uri="{BB962C8B-B14F-4D97-AF65-F5344CB8AC3E}">
        <p14:creationId xmlns:p14="http://schemas.microsoft.com/office/powerpoint/2010/main" val="2143922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81AE9C17-5B8D-47AC-ADC0-59E34A65C95E}" type="slidenum">
              <a:rPr lang="ar-EG" smtClean="0"/>
              <a:t>3</a:t>
            </a:fld>
            <a:endParaRPr lang="ar-EG"/>
          </a:p>
        </p:txBody>
      </p:sp>
    </p:spTree>
    <p:extLst>
      <p:ext uri="{BB962C8B-B14F-4D97-AF65-F5344CB8AC3E}">
        <p14:creationId xmlns:p14="http://schemas.microsoft.com/office/powerpoint/2010/main" val="1282663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81AE9C17-5B8D-47AC-ADC0-59E34A65C95E}" type="slidenum">
              <a:rPr lang="ar-EG" smtClean="0"/>
              <a:t>13</a:t>
            </a:fld>
            <a:endParaRPr lang="ar-EG"/>
          </a:p>
        </p:txBody>
      </p:sp>
    </p:spTree>
    <p:extLst>
      <p:ext uri="{BB962C8B-B14F-4D97-AF65-F5344CB8AC3E}">
        <p14:creationId xmlns:p14="http://schemas.microsoft.com/office/powerpoint/2010/main" val="4173273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20255-B06F-4047-9C97-C150167E41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FDC924A6-70AD-47E4-9CAE-EF9FB2483B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EBC53433-89C4-472A-B4C5-EF408AD66325}"/>
              </a:ext>
            </a:extLst>
          </p:cNvPr>
          <p:cNvSpPr>
            <a:spLocks noGrp="1"/>
          </p:cNvSpPr>
          <p:nvPr>
            <p:ph type="dt" sz="half" idx="10"/>
          </p:nvPr>
        </p:nvSpPr>
        <p:spPr/>
        <p:txBody>
          <a:bodyPr/>
          <a:lstStyle/>
          <a:p>
            <a:fld id="{B58E625F-B604-4FB7-81E2-C58833B7194B}" type="datetimeFigureOut">
              <a:rPr lang="ar-EG" smtClean="0"/>
              <a:t>24/10/1442</a:t>
            </a:fld>
            <a:endParaRPr lang="ar-EG"/>
          </a:p>
        </p:txBody>
      </p:sp>
      <p:sp>
        <p:nvSpPr>
          <p:cNvPr id="5" name="Footer Placeholder 4">
            <a:extLst>
              <a:ext uri="{FF2B5EF4-FFF2-40B4-BE49-F238E27FC236}">
                <a16:creationId xmlns:a16="http://schemas.microsoft.com/office/drawing/2014/main" id="{A976284F-B074-4706-8313-209D29376BC4}"/>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26E2C22E-6E96-4746-81A2-F606D939E1AA}"/>
              </a:ext>
            </a:extLst>
          </p:cNvPr>
          <p:cNvSpPr>
            <a:spLocks noGrp="1"/>
          </p:cNvSpPr>
          <p:nvPr>
            <p:ph type="sldNum" sz="quarter" idx="12"/>
          </p:nvPr>
        </p:nvSpPr>
        <p:spPr/>
        <p:txBody>
          <a:bodyPr/>
          <a:lstStyle/>
          <a:p>
            <a:fld id="{3AD24CB6-2E91-4CED-AA4F-E12A125ECE7F}" type="slidenum">
              <a:rPr lang="ar-EG" smtClean="0"/>
              <a:t>‹#›</a:t>
            </a:fld>
            <a:endParaRPr lang="ar-EG"/>
          </a:p>
        </p:txBody>
      </p:sp>
    </p:spTree>
    <p:extLst>
      <p:ext uri="{BB962C8B-B14F-4D97-AF65-F5344CB8AC3E}">
        <p14:creationId xmlns:p14="http://schemas.microsoft.com/office/powerpoint/2010/main" val="15722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42FF-E164-4259-ACBD-F4E428B32B1D}"/>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7E8CCF72-EF1C-4DC1-8428-B5650C161B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B3C41145-5E93-4EC4-8EB2-016756ACF94C}"/>
              </a:ext>
            </a:extLst>
          </p:cNvPr>
          <p:cNvSpPr>
            <a:spLocks noGrp="1"/>
          </p:cNvSpPr>
          <p:nvPr>
            <p:ph type="dt" sz="half" idx="10"/>
          </p:nvPr>
        </p:nvSpPr>
        <p:spPr/>
        <p:txBody>
          <a:bodyPr/>
          <a:lstStyle/>
          <a:p>
            <a:fld id="{B58E625F-B604-4FB7-81E2-C58833B7194B}" type="datetimeFigureOut">
              <a:rPr lang="ar-EG" smtClean="0"/>
              <a:t>24/10/1442</a:t>
            </a:fld>
            <a:endParaRPr lang="ar-EG"/>
          </a:p>
        </p:txBody>
      </p:sp>
      <p:sp>
        <p:nvSpPr>
          <p:cNvPr id="5" name="Footer Placeholder 4">
            <a:extLst>
              <a:ext uri="{FF2B5EF4-FFF2-40B4-BE49-F238E27FC236}">
                <a16:creationId xmlns:a16="http://schemas.microsoft.com/office/drawing/2014/main" id="{A5209E29-21AA-40DB-9809-48C3421388B2}"/>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6475F909-9012-4141-B3CC-34996980D30E}"/>
              </a:ext>
            </a:extLst>
          </p:cNvPr>
          <p:cNvSpPr>
            <a:spLocks noGrp="1"/>
          </p:cNvSpPr>
          <p:nvPr>
            <p:ph type="sldNum" sz="quarter" idx="12"/>
          </p:nvPr>
        </p:nvSpPr>
        <p:spPr/>
        <p:txBody>
          <a:bodyPr/>
          <a:lstStyle/>
          <a:p>
            <a:fld id="{3AD24CB6-2E91-4CED-AA4F-E12A125ECE7F}" type="slidenum">
              <a:rPr lang="ar-EG" smtClean="0"/>
              <a:t>‹#›</a:t>
            </a:fld>
            <a:endParaRPr lang="ar-EG"/>
          </a:p>
        </p:txBody>
      </p:sp>
    </p:spTree>
    <p:extLst>
      <p:ext uri="{BB962C8B-B14F-4D97-AF65-F5344CB8AC3E}">
        <p14:creationId xmlns:p14="http://schemas.microsoft.com/office/powerpoint/2010/main" val="3540408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57C98E-461C-4674-8819-0BC377CB6F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69E366F9-71E9-48D7-8B99-F20A9FF49D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0CDCF1C4-06BF-4C43-AB78-7CEDC93FBA0F}"/>
              </a:ext>
            </a:extLst>
          </p:cNvPr>
          <p:cNvSpPr>
            <a:spLocks noGrp="1"/>
          </p:cNvSpPr>
          <p:nvPr>
            <p:ph type="dt" sz="half" idx="10"/>
          </p:nvPr>
        </p:nvSpPr>
        <p:spPr/>
        <p:txBody>
          <a:bodyPr/>
          <a:lstStyle/>
          <a:p>
            <a:fld id="{B58E625F-B604-4FB7-81E2-C58833B7194B}" type="datetimeFigureOut">
              <a:rPr lang="ar-EG" smtClean="0"/>
              <a:t>24/10/1442</a:t>
            </a:fld>
            <a:endParaRPr lang="ar-EG"/>
          </a:p>
        </p:txBody>
      </p:sp>
      <p:sp>
        <p:nvSpPr>
          <p:cNvPr id="5" name="Footer Placeholder 4">
            <a:extLst>
              <a:ext uri="{FF2B5EF4-FFF2-40B4-BE49-F238E27FC236}">
                <a16:creationId xmlns:a16="http://schemas.microsoft.com/office/drawing/2014/main" id="{788EFA94-E976-4A0E-AB1C-9A8B48ED1360}"/>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9F744D03-F69D-4CA4-90F7-A7AB66F9D8EC}"/>
              </a:ext>
            </a:extLst>
          </p:cNvPr>
          <p:cNvSpPr>
            <a:spLocks noGrp="1"/>
          </p:cNvSpPr>
          <p:nvPr>
            <p:ph type="sldNum" sz="quarter" idx="12"/>
          </p:nvPr>
        </p:nvSpPr>
        <p:spPr/>
        <p:txBody>
          <a:bodyPr/>
          <a:lstStyle/>
          <a:p>
            <a:fld id="{3AD24CB6-2E91-4CED-AA4F-E12A125ECE7F}" type="slidenum">
              <a:rPr lang="ar-EG" smtClean="0"/>
              <a:t>‹#›</a:t>
            </a:fld>
            <a:endParaRPr lang="ar-EG"/>
          </a:p>
        </p:txBody>
      </p:sp>
    </p:spTree>
    <p:extLst>
      <p:ext uri="{BB962C8B-B14F-4D97-AF65-F5344CB8AC3E}">
        <p14:creationId xmlns:p14="http://schemas.microsoft.com/office/powerpoint/2010/main" val="278435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F4AB-A235-451E-825A-D0FC28E70F6D}"/>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C12E6537-E9B7-4241-8D57-08E56F6E3B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CFDF9A4C-FA71-4664-A3DA-84B205BBC4C3}"/>
              </a:ext>
            </a:extLst>
          </p:cNvPr>
          <p:cNvSpPr>
            <a:spLocks noGrp="1"/>
          </p:cNvSpPr>
          <p:nvPr>
            <p:ph type="dt" sz="half" idx="10"/>
          </p:nvPr>
        </p:nvSpPr>
        <p:spPr/>
        <p:txBody>
          <a:bodyPr/>
          <a:lstStyle/>
          <a:p>
            <a:fld id="{B58E625F-B604-4FB7-81E2-C58833B7194B}" type="datetimeFigureOut">
              <a:rPr lang="ar-EG" smtClean="0"/>
              <a:t>24/10/1442</a:t>
            </a:fld>
            <a:endParaRPr lang="ar-EG"/>
          </a:p>
        </p:txBody>
      </p:sp>
      <p:sp>
        <p:nvSpPr>
          <p:cNvPr id="5" name="Footer Placeholder 4">
            <a:extLst>
              <a:ext uri="{FF2B5EF4-FFF2-40B4-BE49-F238E27FC236}">
                <a16:creationId xmlns:a16="http://schemas.microsoft.com/office/drawing/2014/main" id="{48DBE267-F632-4A02-BFFA-513A7E958C71}"/>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BDE8F5B4-A8EB-4AE0-B204-3B15EE4F31BC}"/>
              </a:ext>
            </a:extLst>
          </p:cNvPr>
          <p:cNvSpPr>
            <a:spLocks noGrp="1"/>
          </p:cNvSpPr>
          <p:nvPr>
            <p:ph type="sldNum" sz="quarter" idx="12"/>
          </p:nvPr>
        </p:nvSpPr>
        <p:spPr/>
        <p:txBody>
          <a:bodyPr/>
          <a:lstStyle/>
          <a:p>
            <a:fld id="{3AD24CB6-2E91-4CED-AA4F-E12A125ECE7F}" type="slidenum">
              <a:rPr lang="ar-EG" smtClean="0"/>
              <a:t>‹#›</a:t>
            </a:fld>
            <a:endParaRPr lang="ar-EG"/>
          </a:p>
        </p:txBody>
      </p:sp>
    </p:spTree>
    <p:extLst>
      <p:ext uri="{BB962C8B-B14F-4D97-AF65-F5344CB8AC3E}">
        <p14:creationId xmlns:p14="http://schemas.microsoft.com/office/powerpoint/2010/main" val="4066095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345E-5B55-43C1-B57C-2D6E328AD3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B0E089B5-2F82-4634-9904-9BC7699703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B47EA3-A375-42C1-B9A4-A0499A4668AD}"/>
              </a:ext>
            </a:extLst>
          </p:cNvPr>
          <p:cNvSpPr>
            <a:spLocks noGrp="1"/>
          </p:cNvSpPr>
          <p:nvPr>
            <p:ph type="dt" sz="half" idx="10"/>
          </p:nvPr>
        </p:nvSpPr>
        <p:spPr/>
        <p:txBody>
          <a:bodyPr/>
          <a:lstStyle/>
          <a:p>
            <a:fld id="{B58E625F-B604-4FB7-81E2-C58833B7194B}" type="datetimeFigureOut">
              <a:rPr lang="ar-EG" smtClean="0"/>
              <a:t>24/10/1442</a:t>
            </a:fld>
            <a:endParaRPr lang="ar-EG"/>
          </a:p>
        </p:txBody>
      </p:sp>
      <p:sp>
        <p:nvSpPr>
          <p:cNvPr id="5" name="Footer Placeholder 4">
            <a:extLst>
              <a:ext uri="{FF2B5EF4-FFF2-40B4-BE49-F238E27FC236}">
                <a16:creationId xmlns:a16="http://schemas.microsoft.com/office/drawing/2014/main" id="{1F5B77EF-4C77-4FFD-B2F0-8A28214F506D}"/>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48E2837F-F024-48E6-AFD0-CC5EA08F1EB2}"/>
              </a:ext>
            </a:extLst>
          </p:cNvPr>
          <p:cNvSpPr>
            <a:spLocks noGrp="1"/>
          </p:cNvSpPr>
          <p:nvPr>
            <p:ph type="sldNum" sz="quarter" idx="12"/>
          </p:nvPr>
        </p:nvSpPr>
        <p:spPr/>
        <p:txBody>
          <a:bodyPr/>
          <a:lstStyle/>
          <a:p>
            <a:fld id="{3AD24CB6-2E91-4CED-AA4F-E12A125ECE7F}" type="slidenum">
              <a:rPr lang="ar-EG" smtClean="0"/>
              <a:t>‹#›</a:t>
            </a:fld>
            <a:endParaRPr lang="ar-EG"/>
          </a:p>
        </p:txBody>
      </p:sp>
    </p:spTree>
    <p:extLst>
      <p:ext uri="{BB962C8B-B14F-4D97-AF65-F5344CB8AC3E}">
        <p14:creationId xmlns:p14="http://schemas.microsoft.com/office/powerpoint/2010/main" val="333533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FBC8-F731-49A0-89E1-0A1BDF706166}"/>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33771FB8-510D-4DA3-BD18-2484E5A1F4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29626D68-A351-4957-898E-7CC4043C9C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49C8244D-F91A-47A0-ABA9-24B4FB4E5268}"/>
              </a:ext>
            </a:extLst>
          </p:cNvPr>
          <p:cNvSpPr>
            <a:spLocks noGrp="1"/>
          </p:cNvSpPr>
          <p:nvPr>
            <p:ph type="dt" sz="half" idx="10"/>
          </p:nvPr>
        </p:nvSpPr>
        <p:spPr/>
        <p:txBody>
          <a:bodyPr/>
          <a:lstStyle/>
          <a:p>
            <a:fld id="{B58E625F-B604-4FB7-81E2-C58833B7194B}" type="datetimeFigureOut">
              <a:rPr lang="ar-EG" smtClean="0"/>
              <a:t>24/10/1442</a:t>
            </a:fld>
            <a:endParaRPr lang="ar-EG"/>
          </a:p>
        </p:txBody>
      </p:sp>
      <p:sp>
        <p:nvSpPr>
          <p:cNvPr id="6" name="Footer Placeholder 5">
            <a:extLst>
              <a:ext uri="{FF2B5EF4-FFF2-40B4-BE49-F238E27FC236}">
                <a16:creationId xmlns:a16="http://schemas.microsoft.com/office/drawing/2014/main" id="{059F8858-DB34-4824-AA7F-AC40F673F067}"/>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C1C17E25-9C84-443F-8826-8F7E4C3F002A}"/>
              </a:ext>
            </a:extLst>
          </p:cNvPr>
          <p:cNvSpPr>
            <a:spLocks noGrp="1"/>
          </p:cNvSpPr>
          <p:nvPr>
            <p:ph type="sldNum" sz="quarter" idx="12"/>
          </p:nvPr>
        </p:nvSpPr>
        <p:spPr/>
        <p:txBody>
          <a:bodyPr/>
          <a:lstStyle/>
          <a:p>
            <a:fld id="{3AD24CB6-2E91-4CED-AA4F-E12A125ECE7F}" type="slidenum">
              <a:rPr lang="ar-EG" smtClean="0"/>
              <a:t>‹#›</a:t>
            </a:fld>
            <a:endParaRPr lang="ar-EG"/>
          </a:p>
        </p:txBody>
      </p:sp>
    </p:spTree>
    <p:extLst>
      <p:ext uri="{BB962C8B-B14F-4D97-AF65-F5344CB8AC3E}">
        <p14:creationId xmlns:p14="http://schemas.microsoft.com/office/powerpoint/2010/main" val="2049782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957F-D072-4775-8458-969002AD9CFE}"/>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18CE707D-6223-4762-8AE6-1841C97FA5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3A9F87-6EDA-42E2-853F-D8351EE398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6F97FA2F-DFB6-4D55-9AB5-7333FC2EF2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D01E76-6581-4EE3-A202-5DD9F79E2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FC398C35-830B-4FF8-9DCF-7A4D36A95500}"/>
              </a:ext>
            </a:extLst>
          </p:cNvPr>
          <p:cNvSpPr>
            <a:spLocks noGrp="1"/>
          </p:cNvSpPr>
          <p:nvPr>
            <p:ph type="dt" sz="half" idx="10"/>
          </p:nvPr>
        </p:nvSpPr>
        <p:spPr/>
        <p:txBody>
          <a:bodyPr/>
          <a:lstStyle/>
          <a:p>
            <a:fld id="{B58E625F-B604-4FB7-81E2-C58833B7194B}" type="datetimeFigureOut">
              <a:rPr lang="ar-EG" smtClean="0"/>
              <a:t>24/10/1442</a:t>
            </a:fld>
            <a:endParaRPr lang="ar-EG"/>
          </a:p>
        </p:txBody>
      </p:sp>
      <p:sp>
        <p:nvSpPr>
          <p:cNvPr id="8" name="Footer Placeholder 7">
            <a:extLst>
              <a:ext uri="{FF2B5EF4-FFF2-40B4-BE49-F238E27FC236}">
                <a16:creationId xmlns:a16="http://schemas.microsoft.com/office/drawing/2014/main" id="{FC3A722D-858B-4274-9A43-84348FD28ACD}"/>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16B439A0-15A8-4369-857E-871E73D41EEF}"/>
              </a:ext>
            </a:extLst>
          </p:cNvPr>
          <p:cNvSpPr>
            <a:spLocks noGrp="1"/>
          </p:cNvSpPr>
          <p:nvPr>
            <p:ph type="sldNum" sz="quarter" idx="12"/>
          </p:nvPr>
        </p:nvSpPr>
        <p:spPr/>
        <p:txBody>
          <a:bodyPr/>
          <a:lstStyle/>
          <a:p>
            <a:fld id="{3AD24CB6-2E91-4CED-AA4F-E12A125ECE7F}" type="slidenum">
              <a:rPr lang="ar-EG" smtClean="0"/>
              <a:t>‹#›</a:t>
            </a:fld>
            <a:endParaRPr lang="ar-EG"/>
          </a:p>
        </p:txBody>
      </p:sp>
    </p:spTree>
    <p:extLst>
      <p:ext uri="{BB962C8B-B14F-4D97-AF65-F5344CB8AC3E}">
        <p14:creationId xmlns:p14="http://schemas.microsoft.com/office/powerpoint/2010/main" val="3056638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B1A3-491B-4E8B-A4BD-E9158807A108}"/>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2241C38D-2469-47CA-A469-14B212D7A708}"/>
              </a:ext>
            </a:extLst>
          </p:cNvPr>
          <p:cNvSpPr>
            <a:spLocks noGrp="1"/>
          </p:cNvSpPr>
          <p:nvPr>
            <p:ph type="dt" sz="half" idx="10"/>
          </p:nvPr>
        </p:nvSpPr>
        <p:spPr/>
        <p:txBody>
          <a:bodyPr/>
          <a:lstStyle/>
          <a:p>
            <a:fld id="{B58E625F-B604-4FB7-81E2-C58833B7194B}" type="datetimeFigureOut">
              <a:rPr lang="ar-EG" smtClean="0"/>
              <a:t>24/10/1442</a:t>
            </a:fld>
            <a:endParaRPr lang="ar-EG"/>
          </a:p>
        </p:txBody>
      </p:sp>
      <p:sp>
        <p:nvSpPr>
          <p:cNvPr id="4" name="Footer Placeholder 3">
            <a:extLst>
              <a:ext uri="{FF2B5EF4-FFF2-40B4-BE49-F238E27FC236}">
                <a16:creationId xmlns:a16="http://schemas.microsoft.com/office/drawing/2014/main" id="{A031A87F-77B3-4A45-8455-2C66E9973DB3}"/>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1D4B1F44-CE0F-4189-B44A-A89BC8B70E6C}"/>
              </a:ext>
            </a:extLst>
          </p:cNvPr>
          <p:cNvSpPr>
            <a:spLocks noGrp="1"/>
          </p:cNvSpPr>
          <p:nvPr>
            <p:ph type="sldNum" sz="quarter" idx="12"/>
          </p:nvPr>
        </p:nvSpPr>
        <p:spPr/>
        <p:txBody>
          <a:bodyPr/>
          <a:lstStyle/>
          <a:p>
            <a:fld id="{3AD24CB6-2E91-4CED-AA4F-E12A125ECE7F}" type="slidenum">
              <a:rPr lang="ar-EG" smtClean="0"/>
              <a:t>‹#›</a:t>
            </a:fld>
            <a:endParaRPr lang="ar-EG"/>
          </a:p>
        </p:txBody>
      </p:sp>
    </p:spTree>
    <p:extLst>
      <p:ext uri="{BB962C8B-B14F-4D97-AF65-F5344CB8AC3E}">
        <p14:creationId xmlns:p14="http://schemas.microsoft.com/office/powerpoint/2010/main" val="3548754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6B9603-8219-44AE-9321-078FCA2B3A33}"/>
              </a:ext>
            </a:extLst>
          </p:cNvPr>
          <p:cNvSpPr>
            <a:spLocks noGrp="1"/>
          </p:cNvSpPr>
          <p:nvPr>
            <p:ph type="dt" sz="half" idx="10"/>
          </p:nvPr>
        </p:nvSpPr>
        <p:spPr/>
        <p:txBody>
          <a:bodyPr/>
          <a:lstStyle/>
          <a:p>
            <a:fld id="{B58E625F-B604-4FB7-81E2-C58833B7194B}" type="datetimeFigureOut">
              <a:rPr lang="ar-EG" smtClean="0"/>
              <a:t>24/10/1442</a:t>
            </a:fld>
            <a:endParaRPr lang="ar-EG"/>
          </a:p>
        </p:txBody>
      </p:sp>
      <p:sp>
        <p:nvSpPr>
          <p:cNvPr id="3" name="Footer Placeholder 2">
            <a:extLst>
              <a:ext uri="{FF2B5EF4-FFF2-40B4-BE49-F238E27FC236}">
                <a16:creationId xmlns:a16="http://schemas.microsoft.com/office/drawing/2014/main" id="{066864DC-79DC-405F-AD55-B6CC075AAD41}"/>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D24CC77F-D751-4CF5-ACFE-2CCD98E013FA}"/>
              </a:ext>
            </a:extLst>
          </p:cNvPr>
          <p:cNvSpPr>
            <a:spLocks noGrp="1"/>
          </p:cNvSpPr>
          <p:nvPr>
            <p:ph type="sldNum" sz="quarter" idx="12"/>
          </p:nvPr>
        </p:nvSpPr>
        <p:spPr/>
        <p:txBody>
          <a:bodyPr/>
          <a:lstStyle/>
          <a:p>
            <a:fld id="{3AD24CB6-2E91-4CED-AA4F-E12A125ECE7F}" type="slidenum">
              <a:rPr lang="ar-EG" smtClean="0"/>
              <a:t>‹#›</a:t>
            </a:fld>
            <a:endParaRPr lang="ar-EG"/>
          </a:p>
        </p:txBody>
      </p:sp>
    </p:spTree>
    <p:extLst>
      <p:ext uri="{BB962C8B-B14F-4D97-AF65-F5344CB8AC3E}">
        <p14:creationId xmlns:p14="http://schemas.microsoft.com/office/powerpoint/2010/main" val="2110656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C21F-A1C6-42BE-8E68-80DE828FF3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27AACEF1-9812-4CA4-9FCE-93FC7E093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E9CD4DF3-7FCF-457D-AE57-DA6CED4D6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8947E5-4BA7-40B4-BC75-077FA504BAD6}"/>
              </a:ext>
            </a:extLst>
          </p:cNvPr>
          <p:cNvSpPr>
            <a:spLocks noGrp="1"/>
          </p:cNvSpPr>
          <p:nvPr>
            <p:ph type="dt" sz="half" idx="10"/>
          </p:nvPr>
        </p:nvSpPr>
        <p:spPr/>
        <p:txBody>
          <a:bodyPr/>
          <a:lstStyle/>
          <a:p>
            <a:fld id="{B58E625F-B604-4FB7-81E2-C58833B7194B}" type="datetimeFigureOut">
              <a:rPr lang="ar-EG" smtClean="0"/>
              <a:t>24/10/1442</a:t>
            </a:fld>
            <a:endParaRPr lang="ar-EG"/>
          </a:p>
        </p:txBody>
      </p:sp>
      <p:sp>
        <p:nvSpPr>
          <p:cNvPr id="6" name="Footer Placeholder 5">
            <a:extLst>
              <a:ext uri="{FF2B5EF4-FFF2-40B4-BE49-F238E27FC236}">
                <a16:creationId xmlns:a16="http://schemas.microsoft.com/office/drawing/2014/main" id="{43647424-32D3-4DED-9D52-390D6E5CABE4}"/>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799FA9E1-293E-433C-B6B9-E4AFFBC1FCC0}"/>
              </a:ext>
            </a:extLst>
          </p:cNvPr>
          <p:cNvSpPr>
            <a:spLocks noGrp="1"/>
          </p:cNvSpPr>
          <p:nvPr>
            <p:ph type="sldNum" sz="quarter" idx="12"/>
          </p:nvPr>
        </p:nvSpPr>
        <p:spPr/>
        <p:txBody>
          <a:bodyPr/>
          <a:lstStyle/>
          <a:p>
            <a:fld id="{3AD24CB6-2E91-4CED-AA4F-E12A125ECE7F}" type="slidenum">
              <a:rPr lang="ar-EG" smtClean="0"/>
              <a:t>‹#›</a:t>
            </a:fld>
            <a:endParaRPr lang="ar-EG"/>
          </a:p>
        </p:txBody>
      </p:sp>
    </p:spTree>
    <p:extLst>
      <p:ext uri="{BB962C8B-B14F-4D97-AF65-F5344CB8AC3E}">
        <p14:creationId xmlns:p14="http://schemas.microsoft.com/office/powerpoint/2010/main" val="4058181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5C2-0166-4CFF-BE66-976212037F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9136629B-5D07-48B0-8D6F-D0A76EB7DA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E3B047C6-28B4-47C7-9580-A6E739DEB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E31CAE-A578-42A4-AA75-9B2C6F70B749}"/>
              </a:ext>
            </a:extLst>
          </p:cNvPr>
          <p:cNvSpPr>
            <a:spLocks noGrp="1"/>
          </p:cNvSpPr>
          <p:nvPr>
            <p:ph type="dt" sz="half" idx="10"/>
          </p:nvPr>
        </p:nvSpPr>
        <p:spPr/>
        <p:txBody>
          <a:bodyPr/>
          <a:lstStyle/>
          <a:p>
            <a:fld id="{B58E625F-B604-4FB7-81E2-C58833B7194B}" type="datetimeFigureOut">
              <a:rPr lang="ar-EG" smtClean="0"/>
              <a:t>24/10/1442</a:t>
            </a:fld>
            <a:endParaRPr lang="ar-EG"/>
          </a:p>
        </p:txBody>
      </p:sp>
      <p:sp>
        <p:nvSpPr>
          <p:cNvPr id="6" name="Footer Placeholder 5">
            <a:extLst>
              <a:ext uri="{FF2B5EF4-FFF2-40B4-BE49-F238E27FC236}">
                <a16:creationId xmlns:a16="http://schemas.microsoft.com/office/drawing/2014/main" id="{5FEFF542-A2B5-4D9E-A3EB-2D6AE7B46971}"/>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4AF0A8F4-9B93-4757-B3F3-E74BC107B5C9}"/>
              </a:ext>
            </a:extLst>
          </p:cNvPr>
          <p:cNvSpPr>
            <a:spLocks noGrp="1"/>
          </p:cNvSpPr>
          <p:nvPr>
            <p:ph type="sldNum" sz="quarter" idx="12"/>
          </p:nvPr>
        </p:nvSpPr>
        <p:spPr/>
        <p:txBody>
          <a:bodyPr/>
          <a:lstStyle/>
          <a:p>
            <a:fld id="{3AD24CB6-2E91-4CED-AA4F-E12A125ECE7F}" type="slidenum">
              <a:rPr lang="ar-EG" smtClean="0"/>
              <a:t>‹#›</a:t>
            </a:fld>
            <a:endParaRPr lang="ar-EG"/>
          </a:p>
        </p:txBody>
      </p:sp>
    </p:spTree>
    <p:extLst>
      <p:ext uri="{BB962C8B-B14F-4D97-AF65-F5344CB8AC3E}">
        <p14:creationId xmlns:p14="http://schemas.microsoft.com/office/powerpoint/2010/main" val="2351800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D76A5A-F240-4D3E-9421-F139F0C4FF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2992A577-20CD-4787-9586-A1A3272015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68971049-2268-46D6-90C9-AF613B1394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8E625F-B604-4FB7-81E2-C58833B7194B}" type="datetimeFigureOut">
              <a:rPr lang="ar-EG" smtClean="0"/>
              <a:t>24/10/1442</a:t>
            </a:fld>
            <a:endParaRPr lang="ar-EG"/>
          </a:p>
        </p:txBody>
      </p:sp>
      <p:sp>
        <p:nvSpPr>
          <p:cNvPr id="5" name="Footer Placeholder 4">
            <a:extLst>
              <a:ext uri="{FF2B5EF4-FFF2-40B4-BE49-F238E27FC236}">
                <a16:creationId xmlns:a16="http://schemas.microsoft.com/office/drawing/2014/main" id="{54C1F878-B9FD-4BFD-AE76-4126245261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a:p>
        </p:txBody>
      </p:sp>
      <p:sp>
        <p:nvSpPr>
          <p:cNvPr id="6" name="Slide Number Placeholder 5">
            <a:extLst>
              <a:ext uri="{FF2B5EF4-FFF2-40B4-BE49-F238E27FC236}">
                <a16:creationId xmlns:a16="http://schemas.microsoft.com/office/drawing/2014/main" id="{2B0EAB1A-7091-4BEE-8D02-97C26FD702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D24CB6-2E91-4CED-AA4F-E12A125ECE7F}" type="slidenum">
              <a:rPr lang="ar-EG" smtClean="0"/>
              <a:t>‹#›</a:t>
            </a:fld>
            <a:endParaRPr lang="ar-EG"/>
          </a:p>
        </p:txBody>
      </p:sp>
    </p:spTree>
    <p:extLst>
      <p:ext uri="{BB962C8B-B14F-4D97-AF65-F5344CB8AC3E}">
        <p14:creationId xmlns:p14="http://schemas.microsoft.com/office/powerpoint/2010/main" val="2945722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AD22-960C-4FCD-9A0A-64647430BB34}"/>
              </a:ext>
            </a:extLst>
          </p:cNvPr>
          <p:cNvSpPr>
            <a:spLocks noGrp="1"/>
          </p:cNvSpPr>
          <p:nvPr>
            <p:ph type="ctrTitle"/>
          </p:nvPr>
        </p:nvSpPr>
        <p:spPr/>
        <p:txBody>
          <a:bodyPr/>
          <a:lstStyle/>
          <a:p>
            <a:r>
              <a:rPr lang="en-US" dirty="0"/>
              <a:t>Veterinary Center</a:t>
            </a:r>
            <a:endParaRPr lang="ar-EG" dirty="0"/>
          </a:p>
        </p:txBody>
      </p:sp>
      <p:sp>
        <p:nvSpPr>
          <p:cNvPr id="3" name="Subtitle 2">
            <a:extLst>
              <a:ext uri="{FF2B5EF4-FFF2-40B4-BE49-F238E27FC236}">
                <a16:creationId xmlns:a16="http://schemas.microsoft.com/office/drawing/2014/main" id="{C0AD56B3-2DBF-4D19-91A7-6AB6AFE6970E}"/>
              </a:ext>
            </a:extLst>
          </p:cNvPr>
          <p:cNvSpPr>
            <a:spLocks noGrp="1"/>
          </p:cNvSpPr>
          <p:nvPr>
            <p:ph type="subTitle" idx="1"/>
          </p:nvPr>
        </p:nvSpPr>
        <p:spPr/>
        <p:txBody>
          <a:bodyPr/>
          <a:lstStyle/>
          <a:p>
            <a:r>
              <a:rPr lang="en-US" dirty="0"/>
              <a:t>Software App System</a:t>
            </a:r>
            <a:endParaRPr lang="ar-EG" dirty="0"/>
          </a:p>
        </p:txBody>
      </p:sp>
    </p:spTree>
    <p:extLst>
      <p:ext uri="{BB962C8B-B14F-4D97-AF65-F5344CB8AC3E}">
        <p14:creationId xmlns:p14="http://schemas.microsoft.com/office/powerpoint/2010/main" val="4023198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B8E3-F0CB-4307-8622-D8B588B6059E}"/>
              </a:ext>
            </a:extLst>
          </p:cNvPr>
          <p:cNvSpPr>
            <a:spLocks noGrp="1"/>
          </p:cNvSpPr>
          <p:nvPr>
            <p:ph type="title"/>
          </p:nvPr>
        </p:nvSpPr>
        <p:spPr>
          <a:xfrm>
            <a:off x="0" y="0"/>
            <a:ext cx="10515600" cy="641872"/>
          </a:xfrm>
        </p:spPr>
        <p:txBody>
          <a:bodyPr>
            <a:normAutofit/>
          </a:bodyPr>
          <a:lstStyle/>
          <a:p>
            <a:r>
              <a:rPr lang="en-US" sz="2800" dirty="0">
                <a:effectLst/>
                <a:latin typeface="Times New Roman" panose="02020603050405020304" pitchFamily="18" charset="0"/>
                <a:ea typeface="Calibri" panose="020F0502020204030204" pitchFamily="34" charset="0"/>
                <a:cs typeface="Arial" panose="020B0604020202020204" pitchFamily="34" charset="0"/>
              </a:rPr>
              <a:t>3) Sequence Collaboration:</a:t>
            </a:r>
            <a:endParaRPr lang="ar-EG" sz="2800" dirty="0"/>
          </a:p>
        </p:txBody>
      </p:sp>
      <p:sp>
        <p:nvSpPr>
          <p:cNvPr id="4" name="Rectangle 2">
            <a:extLst>
              <a:ext uri="{FF2B5EF4-FFF2-40B4-BE49-F238E27FC236}">
                <a16:creationId xmlns:a16="http://schemas.microsoft.com/office/drawing/2014/main" id="{33893BD6-F7CD-42BF-86CA-654C44F937EF}"/>
              </a:ext>
            </a:extLst>
          </p:cNvPr>
          <p:cNvSpPr>
            <a:spLocks noChangeArrowheads="1"/>
          </p:cNvSpPr>
          <p:nvPr/>
        </p:nvSpPr>
        <p:spPr bwMode="auto">
          <a:xfrm>
            <a:off x="150471" y="910129"/>
            <a:ext cx="38374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Sequence diagram for update data </a:t>
            </a:r>
            <a:endParaRPr kumimoji="0" lang="en-US" altLang="ar-EG" sz="2000" b="0" i="0" u="none" strike="noStrike" cap="none" normalizeH="0" baseline="0" dirty="0">
              <a:ln>
                <a:noFill/>
              </a:ln>
              <a:solidFill>
                <a:schemeClr val="tx1"/>
              </a:solidFill>
              <a:effectLst/>
            </a:endParaRPr>
          </a:p>
        </p:txBody>
      </p:sp>
      <p:pic>
        <p:nvPicPr>
          <p:cNvPr id="7169" name="Picture 30">
            <a:extLst>
              <a:ext uri="{FF2B5EF4-FFF2-40B4-BE49-F238E27FC236}">
                <a16:creationId xmlns:a16="http://schemas.microsoft.com/office/drawing/2014/main" id="{6C6FA063-52ED-442B-BD5A-8EF32084B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70" y="1310239"/>
            <a:ext cx="5945529" cy="55477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1936CEEA-ABC4-41DE-BF7C-D89EC22219CC}"/>
              </a:ext>
            </a:extLst>
          </p:cNvPr>
          <p:cNvSpPr>
            <a:spLocks noChangeArrowheads="1"/>
          </p:cNvSpPr>
          <p:nvPr/>
        </p:nvSpPr>
        <p:spPr bwMode="auto">
          <a:xfrm>
            <a:off x="0" y="5006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ar-EG"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AA2BB10B-E957-4313-B04A-BA57FEBFD45A}"/>
              </a:ext>
            </a:extLst>
          </p:cNvPr>
          <p:cNvSpPr>
            <a:spLocks noChangeArrowheads="1"/>
          </p:cNvSpPr>
          <p:nvPr/>
        </p:nvSpPr>
        <p:spPr bwMode="auto">
          <a:xfrm>
            <a:off x="6095999" y="910129"/>
            <a:ext cx="42241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Collaboration diagram for update data </a:t>
            </a:r>
            <a:endParaRPr kumimoji="0" lang="en-US" altLang="ar-EG" sz="2000" b="0" i="0" u="none" strike="noStrike" cap="none" normalizeH="0" baseline="0" dirty="0">
              <a:ln>
                <a:noFill/>
              </a:ln>
              <a:solidFill>
                <a:schemeClr val="tx1"/>
              </a:solidFill>
              <a:effectLst/>
            </a:endParaRPr>
          </a:p>
        </p:txBody>
      </p:sp>
      <p:pic>
        <p:nvPicPr>
          <p:cNvPr id="7172" name="Picture 32">
            <a:extLst>
              <a:ext uri="{FF2B5EF4-FFF2-40B4-BE49-F238E27FC236}">
                <a16:creationId xmlns:a16="http://schemas.microsoft.com/office/drawing/2014/main" id="{4B99B5EB-AE4F-4829-9A37-E662ED4C61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19"/>
          <a:stretch/>
        </p:blipFill>
        <p:spPr bwMode="auto">
          <a:xfrm>
            <a:off x="6095999" y="1465201"/>
            <a:ext cx="6096002" cy="39054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DAB364F-B0F1-4203-AC0B-D21D44794A23}"/>
              </a:ext>
            </a:extLst>
          </p:cNvPr>
          <p:cNvSpPr>
            <a:spLocks noChangeArrowheads="1"/>
          </p:cNvSpPr>
          <p:nvPr/>
        </p:nvSpPr>
        <p:spPr bwMode="auto">
          <a:xfrm>
            <a:off x="6095999" y="30831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ar-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9217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5ED71F-6773-4B36-9A44-5E3948B43882}"/>
              </a:ext>
            </a:extLst>
          </p:cNvPr>
          <p:cNvSpPr>
            <a:spLocks noChangeArrowheads="1"/>
          </p:cNvSpPr>
          <p:nvPr/>
        </p:nvSpPr>
        <p:spPr bwMode="auto">
          <a:xfrm>
            <a:off x="0" y="0"/>
            <a:ext cx="401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Sequence diagram for status of pet  </a:t>
            </a:r>
            <a:endParaRPr kumimoji="0" lang="en-US" altLang="ar-EG" sz="2000" b="0" i="0" u="none" strike="noStrike" cap="none" normalizeH="0" baseline="0" dirty="0">
              <a:ln>
                <a:noFill/>
              </a:ln>
              <a:solidFill>
                <a:schemeClr val="tx1"/>
              </a:solidFill>
              <a:effectLst/>
            </a:endParaRPr>
          </a:p>
        </p:txBody>
      </p:sp>
      <p:pic>
        <p:nvPicPr>
          <p:cNvPr id="8195" name="Picture 44">
            <a:extLst>
              <a:ext uri="{FF2B5EF4-FFF2-40B4-BE49-F238E27FC236}">
                <a16:creationId xmlns:a16="http://schemas.microsoft.com/office/drawing/2014/main" id="{1604E430-AC0B-46F0-A531-1764BCF442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08" r="2974" b="11077"/>
          <a:stretch/>
        </p:blipFill>
        <p:spPr bwMode="auto">
          <a:xfrm>
            <a:off x="0" y="400110"/>
            <a:ext cx="5694744" cy="64578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94E89280-F6F0-4E05-A24F-AF20CFEBC22E}"/>
              </a:ext>
            </a:extLst>
          </p:cNvPr>
          <p:cNvSpPr>
            <a:spLocks noChangeArrowheads="1"/>
          </p:cNvSpPr>
          <p:nvPr/>
        </p:nvSpPr>
        <p:spPr bwMode="auto">
          <a:xfrm>
            <a:off x="6096000" y="0"/>
            <a:ext cx="4268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Collaboration diagram for status of pet </a:t>
            </a:r>
            <a:endParaRPr kumimoji="0" lang="en-US" altLang="ar-EG" sz="2000" b="0" i="0" u="none" strike="noStrike" cap="none" normalizeH="0" baseline="0" dirty="0">
              <a:ln>
                <a:noFill/>
              </a:ln>
              <a:solidFill>
                <a:schemeClr val="tx1"/>
              </a:solidFill>
              <a:effectLst/>
            </a:endParaRPr>
          </a:p>
        </p:txBody>
      </p:sp>
      <p:pic>
        <p:nvPicPr>
          <p:cNvPr id="8197" name="Picture 46">
            <a:extLst>
              <a:ext uri="{FF2B5EF4-FFF2-40B4-BE49-F238E27FC236}">
                <a16:creationId xmlns:a16="http://schemas.microsoft.com/office/drawing/2014/main" id="{66E672D1-6D8F-4CD4-B9BC-9040A1B873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68"/>
          <a:stretch/>
        </p:blipFill>
        <p:spPr bwMode="auto">
          <a:xfrm>
            <a:off x="6096000" y="400109"/>
            <a:ext cx="6096000" cy="361630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7EBBEA84-978E-45FF-964D-6FDB9470F6ED}"/>
              </a:ext>
            </a:extLst>
          </p:cNvPr>
          <p:cNvSpPr>
            <a:spLocks noChangeArrowheads="1"/>
          </p:cNvSpPr>
          <p:nvPr/>
        </p:nvSpPr>
        <p:spPr bwMode="auto">
          <a:xfrm>
            <a:off x="5787342" y="2971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spTree>
    <p:extLst>
      <p:ext uri="{BB962C8B-B14F-4D97-AF65-F5344CB8AC3E}">
        <p14:creationId xmlns:p14="http://schemas.microsoft.com/office/powerpoint/2010/main" val="4151078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6076953-0B35-455F-84C5-51A9F5E9D130}"/>
              </a:ext>
            </a:extLst>
          </p:cNvPr>
          <p:cNvSpPr>
            <a:spLocks noChangeArrowheads="1"/>
          </p:cNvSpPr>
          <p:nvPr/>
        </p:nvSpPr>
        <p:spPr bwMode="auto">
          <a:xfrm>
            <a:off x="0" y="0"/>
            <a:ext cx="47098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Sequence diagram for book by receptionist </a:t>
            </a:r>
            <a:endParaRPr kumimoji="0" lang="en-US" altLang="ar-EG" sz="2000" b="0" i="0" u="none" strike="noStrike" cap="none" normalizeH="0" baseline="0" dirty="0">
              <a:ln>
                <a:noFill/>
              </a:ln>
              <a:solidFill>
                <a:schemeClr val="tx1"/>
              </a:solidFill>
              <a:effectLst/>
            </a:endParaRPr>
          </a:p>
        </p:txBody>
      </p:sp>
      <p:pic>
        <p:nvPicPr>
          <p:cNvPr id="9217" name="Picture 69">
            <a:extLst>
              <a:ext uri="{FF2B5EF4-FFF2-40B4-BE49-F238E27FC236}">
                <a16:creationId xmlns:a16="http://schemas.microsoft.com/office/drawing/2014/main" id="{62168D96-67A7-4AFC-8289-345A96F528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37" t="3366" r="7673" b="8824"/>
          <a:stretch/>
        </p:blipFill>
        <p:spPr bwMode="auto">
          <a:xfrm>
            <a:off x="0" y="775504"/>
            <a:ext cx="6238754" cy="60824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4DA35ACA-31CA-4C60-B0FC-05885EBB2BDD}"/>
              </a:ext>
            </a:extLst>
          </p:cNvPr>
          <p:cNvSpPr>
            <a:spLocks noChangeArrowheads="1"/>
          </p:cNvSpPr>
          <p:nvPr/>
        </p:nvSpPr>
        <p:spPr bwMode="auto">
          <a:xfrm>
            <a:off x="0" y="44116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ar-EG"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2B80B3A-6EEC-4A7E-ADFC-C9109E6EF0D9}"/>
              </a:ext>
            </a:extLst>
          </p:cNvPr>
          <p:cNvSpPr>
            <a:spLocks noChangeArrowheads="1"/>
          </p:cNvSpPr>
          <p:nvPr/>
        </p:nvSpPr>
        <p:spPr bwMode="auto">
          <a:xfrm>
            <a:off x="6238754" y="3376"/>
            <a:ext cx="50965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Collaboration diagram for book by receptionist </a:t>
            </a:r>
            <a:endParaRPr kumimoji="0" lang="en-US" altLang="ar-EG" sz="1100" b="0" i="0" u="none" strike="noStrike" cap="none" normalizeH="0" baseline="0" dirty="0">
              <a:ln>
                <a:noFill/>
              </a:ln>
              <a:solidFill>
                <a:schemeClr val="tx1"/>
              </a:solidFill>
              <a:effectLst/>
            </a:endParaRPr>
          </a:p>
        </p:txBody>
      </p:sp>
      <p:pic>
        <p:nvPicPr>
          <p:cNvPr id="9220" name="Picture 71">
            <a:extLst>
              <a:ext uri="{FF2B5EF4-FFF2-40B4-BE49-F238E27FC236}">
                <a16:creationId xmlns:a16="http://schemas.microsoft.com/office/drawing/2014/main" id="{BF3B1695-D9FC-45D7-A3AE-926CBDD593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9" t="11106" r="13502" b="29149"/>
          <a:stretch/>
        </p:blipFill>
        <p:spPr bwMode="auto">
          <a:xfrm>
            <a:off x="6238754" y="400110"/>
            <a:ext cx="5953246" cy="26590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3920B6D-3505-4DCE-B76B-208ECB4DBE6F}"/>
              </a:ext>
            </a:extLst>
          </p:cNvPr>
          <p:cNvSpPr>
            <a:spLocks noChangeArrowheads="1"/>
          </p:cNvSpPr>
          <p:nvPr/>
        </p:nvSpPr>
        <p:spPr bwMode="auto">
          <a:xfrm>
            <a:off x="6705600" y="260197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ar-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7901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49DAAC3-C69A-4439-85DD-5317698382D7}"/>
              </a:ext>
            </a:extLst>
          </p:cNvPr>
          <p:cNvSpPr>
            <a:spLocks noChangeArrowheads="1"/>
          </p:cNvSpPr>
          <p:nvPr/>
        </p:nvSpPr>
        <p:spPr bwMode="auto">
          <a:xfrm>
            <a:off x="0" y="28545"/>
            <a:ext cx="61293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Sequence diagram for mange employee (add employee)  </a:t>
            </a:r>
            <a:endParaRPr kumimoji="0" lang="en-US" altLang="ar-EG" sz="2000" b="0" i="0" u="none" strike="noStrike" cap="none" normalizeH="0" baseline="0" dirty="0">
              <a:ln>
                <a:noFill/>
              </a:ln>
              <a:solidFill>
                <a:schemeClr val="tx1"/>
              </a:solidFill>
              <a:effectLst/>
            </a:endParaRPr>
          </a:p>
        </p:txBody>
      </p:sp>
      <p:pic>
        <p:nvPicPr>
          <p:cNvPr id="10241" name="Picture 88">
            <a:extLst>
              <a:ext uri="{FF2B5EF4-FFF2-40B4-BE49-F238E27FC236}">
                <a16:creationId xmlns:a16="http://schemas.microsoft.com/office/drawing/2014/main" id="{D36CCE18-3E94-4AD7-B3D0-FAC2DB63D3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01" t="3934" r="4546" b="10946"/>
          <a:stretch/>
        </p:blipFill>
        <p:spPr bwMode="auto">
          <a:xfrm>
            <a:off x="0" y="428654"/>
            <a:ext cx="6096000" cy="64293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D9A88B2-9EF2-4FA2-8192-C923B9D04DD7}"/>
              </a:ext>
            </a:extLst>
          </p:cNvPr>
          <p:cNvSpPr>
            <a:spLocks noChangeArrowheads="1"/>
          </p:cNvSpPr>
          <p:nvPr/>
        </p:nvSpPr>
        <p:spPr bwMode="auto">
          <a:xfrm>
            <a:off x="6223320" y="49328"/>
            <a:ext cx="6647727"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9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Collaboration diagram for mange employee (add employee) </a:t>
            </a:r>
            <a:endParaRPr kumimoji="0" lang="en-US" altLang="ar-EG" sz="1900" b="0" i="0" u="none" strike="noStrike" cap="none" normalizeH="0" baseline="0" dirty="0">
              <a:ln>
                <a:noFill/>
              </a:ln>
              <a:solidFill>
                <a:schemeClr val="tx1"/>
              </a:solidFill>
              <a:effectLst/>
            </a:endParaRPr>
          </a:p>
        </p:txBody>
      </p:sp>
      <p:pic>
        <p:nvPicPr>
          <p:cNvPr id="10243" name="Picture 90">
            <a:extLst>
              <a:ext uri="{FF2B5EF4-FFF2-40B4-BE49-F238E27FC236}">
                <a16:creationId xmlns:a16="http://schemas.microsoft.com/office/drawing/2014/main" id="{5A630359-83F6-4BB6-A746-FA193CC3C4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756" b="14395"/>
          <a:stretch/>
        </p:blipFill>
        <p:spPr bwMode="auto">
          <a:xfrm>
            <a:off x="6223320" y="428654"/>
            <a:ext cx="5968680" cy="30003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F056EF7-39FA-4155-9EAC-A81636AE34E8}"/>
              </a:ext>
            </a:extLst>
          </p:cNvPr>
          <p:cNvSpPr>
            <a:spLocks noChangeArrowheads="1"/>
          </p:cNvSpPr>
          <p:nvPr/>
        </p:nvSpPr>
        <p:spPr bwMode="auto">
          <a:xfrm>
            <a:off x="6096000" y="2971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ar-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794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4FD6647-FE3E-4C69-A37B-33DED4FEDA44}"/>
              </a:ext>
            </a:extLst>
          </p:cNvPr>
          <p:cNvSpPr>
            <a:spLocks noChangeArrowheads="1"/>
          </p:cNvSpPr>
          <p:nvPr/>
        </p:nvSpPr>
        <p:spPr bwMode="auto">
          <a:xfrm>
            <a:off x="0" y="15388"/>
            <a:ext cx="7553191" cy="285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 tIns="0" rIns="49197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b="0" i="0" u="none" strike="noStrike" cap="none" normalizeH="0" baseline="0" dirty="0">
                <a:ln>
                  <a:noFill/>
                </a:ln>
                <a:solidFill>
                  <a:srgbClr val="000000"/>
                </a:solidFill>
                <a:effectLst/>
                <a:latin typeface="+mj-lt"/>
                <a:ea typeface="Arial" panose="020B0604020202020204" pitchFamily="34" charset="0"/>
              </a:rPr>
              <a:t>Sequence diagram for manage employee(remove employee) </a:t>
            </a:r>
            <a:endParaRPr kumimoji="0" lang="en-US" altLang="ar-EG" b="1" i="0" u="none" strike="noStrike" cap="none" normalizeH="0" baseline="0" dirty="0">
              <a:ln>
                <a:noFill/>
              </a:ln>
              <a:solidFill>
                <a:srgbClr val="000000"/>
              </a:solidFill>
              <a:effectLst/>
              <a:latin typeface="+mj-lt"/>
              <a:ea typeface="Arial" panose="020B0604020202020204" pitchFamily="34" charset="0"/>
            </a:endParaRPr>
          </a:p>
        </p:txBody>
      </p:sp>
      <p:pic>
        <p:nvPicPr>
          <p:cNvPr id="11265" name="Picture 112">
            <a:extLst>
              <a:ext uri="{FF2B5EF4-FFF2-40B4-BE49-F238E27FC236}">
                <a16:creationId xmlns:a16="http://schemas.microsoft.com/office/drawing/2014/main" id="{4FE8197F-BE49-435D-9C45-996E559195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7" t="2591" r="4382"/>
          <a:stretch/>
        </p:blipFill>
        <p:spPr bwMode="auto">
          <a:xfrm>
            <a:off x="1" y="300401"/>
            <a:ext cx="5683170" cy="65422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F845631B-5C8E-4060-A606-F505D906CCD6}"/>
              </a:ext>
            </a:extLst>
          </p:cNvPr>
          <p:cNvSpPr>
            <a:spLocks noChangeArrowheads="1"/>
          </p:cNvSpPr>
          <p:nvPr/>
        </p:nvSpPr>
        <p:spPr bwMode="auto">
          <a:xfrm>
            <a:off x="0" y="5692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ar-EG" sz="800" b="0" i="0" u="none" strike="noStrike" cap="none" normalizeH="0" baseline="0">
                <a:ln>
                  <a:noFill/>
                </a:ln>
                <a:solidFill>
                  <a:schemeClr val="tx1"/>
                </a:solidFill>
                <a:effectLst/>
                <a:latin typeface="Arial" panose="020B0604020202020204" pitchFamily="34" charset="0"/>
              </a:rPr>
              <a:t> </a:t>
            </a:r>
            <a:endParaRPr kumimoji="0" lang="en-US" altLang="ar-EG"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8A30B9F9-3B82-4673-A737-1DDB4D709093}"/>
              </a:ext>
            </a:extLst>
          </p:cNvPr>
          <p:cNvSpPr>
            <a:spLocks noChangeArrowheads="1"/>
          </p:cNvSpPr>
          <p:nvPr/>
        </p:nvSpPr>
        <p:spPr bwMode="auto">
          <a:xfrm>
            <a:off x="5837570" y="-26773"/>
            <a:ext cx="62000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Collaboration diagram for mange employee(remove employee) </a:t>
            </a:r>
            <a:endParaRPr kumimoji="0" lang="en-US" altLang="ar-EG" b="0" i="0" u="none" strike="noStrike" cap="none" normalizeH="0" baseline="0" dirty="0">
              <a:ln>
                <a:noFill/>
              </a:ln>
              <a:solidFill>
                <a:schemeClr val="tx1"/>
              </a:solidFill>
              <a:effectLst/>
            </a:endParaRPr>
          </a:p>
        </p:txBody>
      </p:sp>
      <p:pic>
        <p:nvPicPr>
          <p:cNvPr id="11268" name="Picture 114">
            <a:extLst>
              <a:ext uri="{FF2B5EF4-FFF2-40B4-BE49-F238E27FC236}">
                <a16:creationId xmlns:a16="http://schemas.microsoft.com/office/drawing/2014/main" id="{64C0CC43-A222-4DF9-A415-C769C88F97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06" r="7667" b="13174"/>
          <a:stretch/>
        </p:blipFill>
        <p:spPr bwMode="auto">
          <a:xfrm>
            <a:off x="5837570" y="384719"/>
            <a:ext cx="6354430" cy="29024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847FFBD6-00D0-402A-9EC2-C84462414F74}"/>
              </a:ext>
            </a:extLst>
          </p:cNvPr>
          <p:cNvSpPr>
            <a:spLocks noChangeArrowheads="1"/>
          </p:cNvSpPr>
          <p:nvPr/>
        </p:nvSpPr>
        <p:spPr bwMode="auto">
          <a:xfrm>
            <a:off x="7106856" y="263249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spTree>
    <p:extLst>
      <p:ext uri="{BB962C8B-B14F-4D97-AF65-F5344CB8AC3E}">
        <p14:creationId xmlns:p14="http://schemas.microsoft.com/office/powerpoint/2010/main" val="195935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7FCA1D8-A849-41D0-BE11-382DFBC53D27}"/>
              </a:ext>
            </a:extLst>
          </p:cNvPr>
          <p:cNvSpPr>
            <a:spLocks noChangeArrowheads="1"/>
          </p:cNvSpPr>
          <p:nvPr/>
        </p:nvSpPr>
        <p:spPr bwMode="auto">
          <a:xfrm>
            <a:off x="0" y="43933"/>
            <a:ext cx="59725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Sequence diagram for mange employee (edit employee data) </a:t>
            </a:r>
            <a:endParaRPr kumimoji="0" lang="en-US" altLang="ar-EG" b="0" i="0" u="none" strike="noStrike" cap="none" normalizeH="0" baseline="0" dirty="0">
              <a:ln>
                <a:noFill/>
              </a:ln>
              <a:solidFill>
                <a:schemeClr val="tx1"/>
              </a:solidFill>
              <a:effectLst/>
            </a:endParaRPr>
          </a:p>
        </p:txBody>
      </p:sp>
      <p:pic>
        <p:nvPicPr>
          <p:cNvPr id="12289" name="Picture 142">
            <a:extLst>
              <a:ext uri="{FF2B5EF4-FFF2-40B4-BE49-F238E27FC236}">
                <a16:creationId xmlns:a16="http://schemas.microsoft.com/office/drawing/2014/main" id="{C810DAC2-CCE5-4A28-BDE1-BD9C12540E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5" t="2373" r="1693"/>
          <a:stretch/>
        </p:blipFill>
        <p:spPr bwMode="auto">
          <a:xfrm>
            <a:off x="1" y="413264"/>
            <a:ext cx="5972596" cy="64447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A023CFD7-1852-4853-AC1D-E13E72541109}"/>
              </a:ext>
            </a:extLst>
          </p:cNvPr>
          <p:cNvSpPr>
            <a:spLocks noChangeArrowheads="1"/>
          </p:cNvSpPr>
          <p:nvPr/>
        </p:nvSpPr>
        <p:spPr bwMode="auto">
          <a:xfrm>
            <a:off x="0" y="5578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ar-EG"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177EFB1C-DF62-4A59-86B1-07A98E137E32}"/>
              </a:ext>
            </a:extLst>
          </p:cNvPr>
          <p:cNvSpPr>
            <a:spLocks noChangeArrowheads="1"/>
          </p:cNvSpPr>
          <p:nvPr/>
        </p:nvSpPr>
        <p:spPr bwMode="auto">
          <a:xfrm>
            <a:off x="5972597" y="43933"/>
            <a:ext cx="6320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Collaboration diagram for mange employee (edit employee data) </a:t>
            </a:r>
            <a:endParaRPr kumimoji="0" lang="en-US" altLang="ar-EG" b="0" i="0" u="none" strike="noStrike" cap="none" normalizeH="0" baseline="0" dirty="0">
              <a:ln>
                <a:noFill/>
              </a:ln>
              <a:solidFill>
                <a:schemeClr val="tx1"/>
              </a:solidFill>
              <a:effectLst/>
            </a:endParaRPr>
          </a:p>
        </p:txBody>
      </p:sp>
      <p:pic>
        <p:nvPicPr>
          <p:cNvPr id="12292" name="Picture 144">
            <a:extLst>
              <a:ext uri="{FF2B5EF4-FFF2-40B4-BE49-F238E27FC236}">
                <a16:creationId xmlns:a16="http://schemas.microsoft.com/office/drawing/2014/main" id="{129F2FC9-6177-4FB0-BF0D-2119AE0747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06" b="23471"/>
          <a:stretch/>
        </p:blipFill>
        <p:spPr bwMode="auto">
          <a:xfrm>
            <a:off x="6096000" y="413264"/>
            <a:ext cx="6096000" cy="301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98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97A5C85-8564-4E92-909A-6758DAC8BF0E}"/>
              </a:ext>
            </a:extLst>
          </p:cNvPr>
          <p:cNvSpPr>
            <a:spLocks noChangeArrowheads="1"/>
          </p:cNvSpPr>
          <p:nvPr/>
        </p:nvSpPr>
        <p:spPr bwMode="auto">
          <a:xfrm>
            <a:off x="0" y="241513"/>
            <a:ext cx="624104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 tIns="0" rIns="277725"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b="0" i="0" u="none" strike="noStrike" cap="none" normalizeH="0" baseline="0" dirty="0">
                <a:ln>
                  <a:noFill/>
                </a:ln>
                <a:solidFill>
                  <a:srgbClr val="000000"/>
                </a:solidFill>
                <a:effectLst/>
                <a:latin typeface="+mj-lt"/>
                <a:ea typeface="Arial" panose="020B0604020202020204" pitchFamily="34" charset="0"/>
              </a:rPr>
              <a:t>Sequence diagram for</a:t>
            </a:r>
            <a:r>
              <a:rPr kumimoji="0" lang="en-US" altLang="ar-EG" b="1" i="0" u="none" strike="noStrike" cap="none" normalizeH="0" baseline="0" dirty="0">
                <a:ln>
                  <a:noFill/>
                </a:ln>
                <a:solidFill>
                  <a:srgbClr val="000000"/>
                </a:solidFill>
                <a:effectLst/>
                <a:latin typeface="+mj-lt"/>
                <a:ea typeface="Arial" panose="020B0604020202020204" pitchFamily="34" charset="0"/>
              </a:rPr>
              <a:t> </a:t>
            </a:r>
            <a:r>
              <a:rPr kumimoji="0" lang="en-US" altLang="ar-EG" b="0" i="0" u="none" strike="noStrike" cap="none" normalizeH="0" baseline="0" dirty="0">
                <a:ln>
                  <a:noFill/>
                </a:ln>
                <a:solidFill>
                  <a:srgbClr val="000000"/>
                </a:solidFill>
                <a:effectLst/>
                <a:latin typeface="+mj-lt"/>
                <a:ea typeface="Arial" panose="020B0604020202020204" pitchFamily="34" charset="0"/>
              </a:rPr>
              <a:t>manage employee (edit employee salary) </a:t>
            </a:r>
            <a:endParaRPr kumimoji="0" lang="en-US" altLang="ar-EG" b="1" i="0" u="none" strike="noStrike" cap="none" normalizeH="0" baseline="0" dirty="0">
              <a:ln>
                <a:noFill/>
              </a:ln>
              <a:solidFill>
                <a:srgbClr val="000000"/>
              </a:solidFill>
              <a:effectLst/>
              <a:latin typeface="+mj-lt"/>
              <a:ea typeface="Arial" panose="020B0604020202020204" pitchFamily="34" charset="0"/>
            </a:endParaRPr>
          </a:p>
        </p:txBody>
      </p:sp>
      <p:pic>
        <p:nvPicPr>
          <p:cNvPr id="13313" name="Picture 173">
            <a:extLst>
              <a:ext uri="{FF2B5EF4-FFF2-40B4-BE49-F238E27FC236}">
                <a16:creationId xmlns:a16="http://schemas.microsoft.com/office/drawing/2014/main" id="{408C7B2C-B776-432B-877C-AB90671530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57" t="4034" r="4260"/>
          <a:stretch/>
        </p:blipFill>
        <p:spPr bwMode="auto">
          <a:xfrm>
            <a:off x="0" y="518512"/>
            <a:ext cx="5683170" cy="6339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EED36816-A38E-4095-93E7-8D8100203047}"/>
              </a:ext>
            </a:extLst>
          </p:cNvPr>
          <p:cNvSpPr>
            <a:spLocks noChangeArrowheads="1"/>
          </p:cNvSpPr>
          <p:nvPr/>
        </p:nvSpPr>
        <p:spPr bwMode="auto">
          <a:xfrm>
            <a:off x="0" y="5730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ar-EG"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6CA347B-C415-4A14-AE5B-FB220674A133}"/>
              </a:ext>
            </a:extLst>
          </p:cNvPr>
          <p:cNvSpPr>
            <a:spLocks noChangeArrowheads="1"/>
          </p:cNvSpPr>
          <p:nvPr/>
        </p:nvSpPr>
        <p:spPr bwMode="auto">
          <a:xfrm>
            <a:off x="5902801" y="241513"/>
            <a:ext cx="6454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Collaboration diagram for mange employee (edit employee salary) </a:t>
            </a:r>
            <a:endParaRPr kumimoji="0" lang="en-US" altLang="ar-EG" b="0" i="0" u="none" strike="noStrike" cap="none" normalizeH="0" baseline="0" dirty="0">
              <a:ln>
                <a:noFill/>
              </a:ln>
              <a:solidFill>
                <a:schemeClr val="tx1"/>
              </a:solidFill>
              <a:effectLst/>
            </a:endParaRPr>
          </a:p>
        </p:txBody>
      </p:sp>
      <p:pic>
        <p:nvPicPr>
          <p:cNvPr id="13316" name="Picture 175">
            <a:extLst>
              <a:ext uri="{FF2B5EF4-FFF2-40B4-BE49-F238E27FC236}">
                <a16:creationId xmlns:a16="http://schemas.microsoft.com/office/drawing/2014/main" id="{9A147647-4859-4F70-9BF3-2C6DBF0409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4" t="9533" r="4425" b="11479"/>
          <a:stretch/>
        </p:blipFill>
        <p:spPr bwMode="auto">
          <a:xfrm>
            <a:off x="5902801" y="669925"/>
            <a:ext cx="6289199" cy="304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1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60C0126-4ECC-46E6-A2B8-19489708A595}"/>
              </a:ext>
            </a:extLst>
          </p:cNvPr>
          <p:cNvSpPr>
            <a:spLocks noChangeArrowheads="1"/>
          </p:cNvSpPr>
          <p:nvPr/>
        </p:nvSpPr>
        <p:spPr bwMode="auto">
          <a:xfrm>
            <a:off x="0" y="28545"/>
            <a:ext cx="3898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Sequence diagram for add pet data </a:t>
            </a:r>
            <a:endParaRPr kumimoji="0" lang="en-US" altLang="ar-EG" sz="2000" b="0" i="0" u="none" strike="noStrike" cap="none" normalizeH="0" baseline="0" dirty="0">
              <a:ln>
                <a:noFill/>
              </a:ln>
              <a:solidFill>
                <a:schemeClr val="tx1"/>
              </a:solidFill>
              <a:effectLst/>
            </a:endParaRPr>
          </a:p>
        </p:txBody>
      </p:sp>
      <p:pic>
        <p:nvPicPr>
          <p:cNvPr id="14337" name="Picture 201">
            <a:extLst>
              <a:ext uri="{FF2B5EF4-FFF2-40B4-BE49-F238E27FC236}">
                <a16:creationId xmlns:a16="http://schemas.microsoft.com/office/drawing/2014/main" id="{A7F466BC-C0A1-4D7E-882E-D224901981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91" t="4592" r="6601" b="12982"/>
          <a:stretch/>
        </p:blipFill>
        <p:spPr bwMode="auto">
          <a:xfrm>
            <a:off x="-1" y="428655"/>
            <a:ext cx="5578997" cy="6400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C6C3C6F-CA54-455E-BEC1-BD6A8B5199D7}"/>
              </a:ext>
            </a:extLst>
          </p:cNvPr>
          <p:cNvSpPr>
            <a:spLocks noChangeArrowheads="1"/>
          </p:cNvSpPr>
          <p:nvPr/>
        </p:nvSpPr>
        <p:spPr bwMode="auto">
          <a:xfrm>
            <a:off x="6204030" y="28545"/>
            <a:ext cx="4285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Collaboration diagram for add pet data </a:t>
            </a:r>
            <a:endParaRPr kumimoji="0" lang="en-US" altLang="ar-EG" sz="1100" b="0" i="0" u="none" strike="noStrike" cap="none" normalizeH="0" baseline="0" dirty="0">
              <a:ln>
                <a:noFill/>
              </a:ln>
              <a:solidFill>
                <a:schemeClr val="tx1"/>
              </a:solidFill>
              <a:effectLst/>
            </a:endParaRPr>
          </a:p>
        </p:txBody>
      </p:sp>
      <p:pic>
        <p:nvPicPr>
          <p:cNvPr id="14339" name="Picture 203">
            <a:extLst>
              <a:ext uri="{FF2B5EF4-FFF2-40B4-BE49-F238E27FC236}">
                <a16:creationId xmlns:a16="http://schemas.microsoft.com/office/drawing/2014/main" id="{FE3C3CC2-77E1-47FF-98B3-DAA58A868A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19" r="8017" b="24694"/>
          <a:stretch/>
        </p:blipFill>
        <p:spPr bwMode="auto">
          <a:xfrm>
            <a:off x="6096000" y="428654"/>
            <a:ext cx="6096000" cy="30003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0FCA7DF-3491-442D-9C57-FB9F0F99EE9D}"/>
              </a:ext>
            </a:extLst>
          </p:cNvPr>
          <p:cNvSpPr>
            <a:spLocks noChangeArrowheads="1"/>
          </p:cNvSpPr>
          <p:nvPr/>
        </p:nvSpPr>
        <p:spPr bwMode="auto">
          <a:xfrm>
            <a:off x="6204030" y="374077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ar-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4396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35E7A99-C52B-4EC9-9604-A51C6191830C}"/>
              </a:ext>
            </a:extLst>
          </p:cNvPr>
          <p:cNvSpPr>
            <a:spLocks noChangeArrowheads="1"/>
          </p:cNvSpPr>
          <p:nvPr/>
        </p:nvSpPr>
        <p:spPr bwMode="auto">
          <a:xfrm>
            <a:off x="253071" y="290624"/>
            <a:ext cx="6151590" cy="31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 tIns="0" rIns="2304324"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rgbClr val="000000"/>
                </a:solidFill>
                <a:effectLst/>
                <a:latin typeface="Arial" panose="020B0604020202020204" pitchFamily="34" charset="0"/>
                <a:ea typeface="Arial" panose="020B0604020202020204" pitchFamily="34" charset="0"/>
              </a:rPr>
              <a:t>Sequence diagram for notification</a:t>
            </a:r>
            <a:endParaRPr kumimoji="0" lang="en-US" altLang="ar-EG" sz="2000" b="1" i="0" u="none" strike="noStrike" cap="none" normalizeH="0" baseline="0" dirty="0">
              <a:ln>
                <a:noFill/>
              </a:ln>
              <a:solidFill>
                <a:srgbClr val="000000"/>
              </a:solidFill>
              <a:effectLst/>
              <a:latin typeface="Arial" panose="020B0604020202020204" pitchFamily="34" charset="0"/>
              <a:ea typeface="Arial" panose="020B0604020202020204" pitchFamily="34" charset="0"/>
            </a:endParaRPr>
          </a:p>
        </p:txBody>
      </p:sp>
      <p:pic>
        <p:nvPicPr>
          <p:cNvPr id="15361" name="Picture 217">
            <a:extLst>
              <a:ext uri="{FF2B5EF4-FFF2-40B4-BE49-F238E27FC236}">
                <a16:creationId xmlns:a16="http://schemas.microsoft.com/office/drawing/2014/main" id="{43A456CB-3A18-45A4-BD92-3BEB9407A2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07" t="4273" r="6372" b="10753"/>
          <a:stretch/>
        </p:blipFill>
        <p:spPr bwMode="auto">
          <a:xfrm>
            <a:off x="0" y="671332"/>
            <a:ext cx="5567423" cy="61866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176F75-9EED-4857-BFF5-51EA4DA44D6E}"/>
              </a:ext>
            </a:extLst>
          </p:cNvPr>
          <p:cNvSpPr>
            <a:spLocks noChangeArrowheads="1"/>
          </p:cNvSpPr>
          <p:nvPr/>
        </p:nvSpPr>
        <p:spPr bwMode="auto">
          <a:xfrm>
            <a:off x="6204031" y="201774"/>
            <a:ext cx="41629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Collaboration diagram for notification </a:t>
            </a:r>
            <a:endParaRPr kumimoji="0" lang="en-US" altLang="ar-EG" sz="1100" b="0" i="0" u="none" strike="noStrike" cap="none" normalizeH="0" baseline="0" dirty="0">
              <a:ln>
                <a:noFill/>
              </a:ln>
              <a:solidFill>
                <a:schemeClr val="tx1"/>
              </a:solidFill>
              <a:effectLst/>
            </a:endParaRPr>
          </a:p>
        </p:txBody>
      </p:sp>
      <p:pic>
        <p:nvPicPr>
          <p:cNvPr id="15363" name="Picture 219">
            <a:extLst>
              <a:ext uri="{FF2B5EF4-FFF2-40B4-BE49-F238E27FC236}">
                <a16:creationId xmlns:a16="http://schemas.microsoft.com/office/drawing/2014/main" id="{E2E69901-7D99-4711-9ACA-0A067D8550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1" t="9278" r="6752" b="27501"/>
          <a:stretch/>
        </p:blipFill>
        <p:spPr bwMode="auto">
          <a:xfrm>
            <a:off x="6204031" y="690734"/>
            <a:ext cx="5987969" cy="25098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36DF5B5-53C5-4C09-A8E2-6880FDD19CF5}"/>
              </a:ext>
            </a:extLst>
          </p:cNvPr>
          <p:cNvSpPr>
            <a:spLocks noChangeArrowheads="1"/>
          </p:cNvSpPr>
          <p:nvPr/>
        </p:nvSpPr>
        <p:spPr bwMode="auto">
          <a:xfrm>
            <a:off x="6204031" y="27434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spTree>
    <p:extLst>
      <p:ext uri="{BB962C8B-B14F-4D97-AF65-F5344CB8AC3E}">
        <p14:creationId xmlns:p14="http://schemas.microsoft.com/office/powerpoint/2010/main" val="342058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7BD9541-9A7E-4913-B860-9755A8BB7FBD}"/>
              </a:ext>
            </a:extLst>
          </p:cNvPr>
          <p:cNvSpPr>
            <a:spLocks noChangeArrowheads="1"/>
          </p:cNvSpPr>
          <p:nvPr/>
        </p:nvSpPr>
        <p:spPr bwMode="auto">
          <a:xfrm>
            <a:off x="0" y="293752"/>
            <a:ext cx="12458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4) ERD:</a:t>
            </a:r>
            <a:endParaRPr kumimoji="0" lang="en-US" altLang="ar-EG" sz="2800" i="0" u="none" strike="noStrike" cap="none" normalizeH="0" baseline="0" dirty="0">
              <a:ln>
                <a:noFill/>
              </a:ln>
              <a:solidFill>
                <a:schemeClr val="tx1"/>
              </a:solidFill>
              <a:effectLst/>
            </a:endParaRPr>
          </a:p>
        </p:txBody>
      </p:sp>
      <p:pic>
        <p:nvPicPr>
          <p:cNvPr id="16385" name="Picture 13">
            <a:extLst>
              <a:ext uri="{FF2B5EF4-FFF2-40B4-BE49-F238E27FC236}">
                <a16:creationId xmlns:a16="http://schemas.microsoft.com/office/drawing/2014/main" id="{FDF73AFF-7433-43D8-B6C1-12B01FB70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79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8B773CBD-A0B3-4DC8-AB9A-6A487168B3B3}"/>
              </a:ext>
            </a:extLst>
          </p:cNvPr>
          <p:cNvSpPr>
            <a:spLocks noChangeArrowheads="1"/>
          </p:cNvSpPr>
          <p:nvPr/>
        </p:nvSpPr>
        <p:spPr bwMode="auto">
          <a:xfrm>
            <a:off x="0" y="445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spTree>
    <p:extLst>
      <p:ext uri="{BB962C8B-B14F-4D97-AF65-F5344CB8AC3E}">
        <p14:creationId xmlns:p14="http://schemas.microsoft.com/office/powerpoint/2010/main" val="808209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D267-4B7E-43E2-A919-AD79110B3FAD}"/>
              </a:ext>
            </a:extLst>
          </p:cNvPr>
          <p:cNvSpPr>
            <a:spLocks noGrp="1"/>
          </p:cNvSpPr>
          <p:nvPr>
            <p:ph type="title"/>
          </p:nvPr>
        </p:nvSpPr>
        <p:spPr>
          <a:xfrm>
            <a:off x="759542" y="0"/>
            <a:ext cx="10515600" cy="1325563"/>
          </a:xfrm>
        </p:spPr>
        <p:txBody>
          <a:bodyPr>
            <a:normAutofit/>
          </a:bodyPr>
          <a:lstStyle/>
          <a:p>
            <a:r>
              <a:rPr lang="en-US" sz="4000" dirty="0"/>
              <a:t>Introduction:</a:t>
            </a:r>
            <a:endParaRPr lang="ar-EG" sz="4000" dirty="0"/>
          </a:p>
        </p:txBody>
      </p:sp>
      <p:sp>
        <p:nvSpPr>
          <p:cNvPr id="3" name="Content Placeholder 2">
            <a:extLst>
              <a:ext uri="{FF2B5EF4-FFF2-40B4-BE49-F238E27FC236}">
                <a16:creationId xmlns:a16="http://schemas.microsoft.com/office/drawing/2014/main" id="{F0111EDA-3FD5-4ED4-8190-111B6F24A689}"/>
              </a:ext>
            </a:extLst>
          </p:cNvPr>
          <p:cNvSpPr>
            <a:spLocks noGrp="1"/>
          </p:cNvSpPr>
          <p:nvPr>
            <p:ph idx="1"/>
          </p:nvPr>
        </p:nvSpPr>
        <p:spPr>
          <a:xfrm>
            <a:off x="759542" y="1009112"/>
            <a:ext cx="10515600" cy="4839776"/>
          </a:xfrm>
        </p:spPr>
        <p:txBody>
          <a:bodyPr>
            <a:noAutofit/>
          </a:bodyPr>
          <a:lstStyle/>
          <a:p>
            <a:r>
              <a:rPr lang="en-US" sz="2400" dirty="0"/>
              <a:t>The system helps to solve some problems such as facilitating dealing with the owner of the pet and knowing the previous condition of the animal and facilitating the task for the doctors by knowing the diseases and previous vaccinations of the animal until it is diagnosed correctly and helps the employees to deal with each other such as booking appointments by the reception staff and coordination between the receptionist ( who booked the appointment) and doctors and nurses.</a:t>
            </a:r>
          </a:p>
          <a:p>
            <a:r>
              <a:rPr lang="en-US" sz="2400" dirty="0"/>
              <a:t>The functional requirements of the system is to modify, enter or know data information for employees or owners of the pet, knowing the condition of the animal through previous data and sending notifications to the owner about the next vaccination date for the pet.</a:t>
            </a:r>
          </a:p>
          <a:p>
            <a:r>
              <a:rPr lang="en-US" sz="2400" dirty="0"/>
              <a:t>And the non-functional requirements of the system is security, availability, efficiency, safety, usability, maintainability.</a:t>
            </a:r>
          </a:p>
          <a:p>
            <a:r>
              <a:rPr lang="en-US" sz="2400" dirty="0"/>
              <a:t>In this project, the feasibility of the system was studied, whether technical feasibility, marketing strategy, operational feasibility or economic feasibility, knowing the benefits of the system and studying the full cost of the system.</a:t>
            </a:r>
            <a:endParaRPr lang="ar-EG" sz="2400" dirty="0"/>
          </a:p>
        </p:txBody>
      </p:sp>
    </p:spTree>
    <p:extLst>
      <p:ext uri="{BB962C8B-B14F-4D97-AF65-F5344CB8AC3E}">
        <p14:creationId xmlns:p14="http://schemas.microsoft.com/office/powerpoint/2010/main" val="3927349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9319-616E-4F62-9A6D-BCDC2EE014C6}"/>
              </a:ext>
            </a:extLst>
          </p:cNvPr>
          <p:cNvSpPr>
            <a:spLocks noGrp="1"/>
          </p:cNvSpPr>
          <p:nvPr>
            <p:ph type="title"/>
          </p:nvPr>
        </p:nvSpPr>
        <p:spPr>
          <a:xfrm>
            <a:off x="0" y="0"/>
            <a:ext cx="10515600" cy="653447"/>
          </a:xfrm>
        </p:spPr>
        <p:txBody>
          <a:bodyPr>
            <a:normAutofit/>
          </a:bodyPr>
          <a:lstStyle/>
          <a:p>
            <a:r>
              <a:rPr lang="en-US" sz="2800" dirty="0">
                <a:effectLst/>
                <a:latin typeface="Times New Roman" panose="02020603050405020304" pitchFamily="18" charset="0"/>
                <a:ea typeface="Calibri" panose="020F0502020204030204" pitchFamily="34" charset="0"/>
                <a:cs typeface="Arial" panose="020B0604020202020204" pitchFamily="34" charset="0"/>
              </a:rPr>
              <a:t>5) Design diagram:</a:t>
            </a:r>
            <a:endParaRPr lang="ar-EG" sz="2800" dirty="0"/>
          </a:p>
        </p:txBody>
      </p:sp>
      <p:sp>
        <p:nvSpPr>
          <p:cNvPr id="4" name="Rectangle 2">
            <a:extLst>
              <a:ext uri="{FF2B5EF4-FFF2-40B4-BE49-F238E27FC236}">
                <a16:creationId xmlns:a16="http://schemas.microsoft.com/office/drawing/2014/main" id="{1B1176EA-64D6-4731-9FDB-B9F66C5C45B3}"/>
              </a:ext>
            </a:extLst>
          </p:cNvPr>
          <p:cNvSpPr>
            <a:spLocks noChangeArrowheads="1"/>
          </p:cNvSpPr>
          <p:nvPr/>
        </p:nvSpPr>
        <p:spPr bwMode="auto">
          <a:xfrm>
            <a:off x="0" y="870342"/>
            <a:ext cx="25587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0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5.1 Class diagram:</a:t>
            </a:r>
            <a:endParaRPr kumimoji="0" lang="en-US" altLang="ar-EG" sz="2000" i="0" u="none" strike="noStrike" cap="none" normalizeH="0" baseline="0" dirty="0">
              <a:ln>
                <a:noFill/>
              </a:ln>
              <a:solidFill>
                <a:schemeClr val="tx1"/>
              </a:solidFill>
              <a:effectLst/>
            </a:endParaRPr>
          </a:p>
        </p:txBody>
      </p:sp>
      <p:pic>
        <p:nvPicPr>
          <p:cNvPr id="17409" name="Picture 14">
            <a:extLst>
              <a:ext uri="{FF2B5EF4-FFF2-40B4-BE49-F238E27FC236}">
                <a16:creationId xmlns:a16="http://schemas.microsoft.com/office/drawing/2014/main" id="{DBB1BF6D-768F-45BD-87BA-4C2940F73A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008" b="3311"/>
          <a:stretch/>
        </p:blipFill>
        <p:spPr bwMode="auto">
          <a:xfrm>
            <a:off x="0" y="1270453"/>
            <a:ext cx="12192000" cy="55875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EEA08E16-EDE4-4ED4-A0ED-5241A414B280}"/>
              </a:ext>
            </a:extLst>
          </p:cNvPr>
          <p:cNvSpPr>
            <a:spLocks noChangeArrowheads="1"/>
          </p:cNvSpPr>
          <p:nvPr/>
        </p:nvSpPr>
        <p:spPr bwMode="auto">
          <a:xfrm>
            <a:off x="0" y="46417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spTree>
    <p:extLst>
      <p:ext uri="{BB962C8B-B14F-4D97-AF65-F5344CB8AC3E}">
        <p14:creationId xmlns:p14="http://schemas.microsoft.com/office/powerpoint/2010/main" val="2458840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4A0D725-03DD-4234-A8D7-59D7E9A72001}"/>
              </a:ext>
            </a:extLst>
          </p:cNvPr>
          <p:cNvSpPr>
            <a:spLocks noChangeArrowheads="1"/>
          </p:cNvSpPr>
          <p:nvPr/>
        </p:nvSpPr>
        <p:spPr bwMode="auto">
          <a:xfrm>
            <a:off x="0" y="0"/>
            <a:ext cx="3190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0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5.2 State chart diagrams:</a:t>
            </a:r>
            <a:endParaRPr kumimoji="0" lang="en-US" altLang="ar-EG" sz="2000" i="0" u="none" strike="noStrike" cap="none" normalizeH="0" baseline="0" dirty="0">
              <a:ln>
                <a:noFill/>
              </a:ln>
              <a:solidFill>
                <a:schemeClr val="tx1"/>
              </a:solidFill>
              <a:effectLst/>
            </a:endParaRPr>
          </a:p>
        </p:txBody>
      </p:sp>
      <p:pic>
        <p:nvPicPr>
          <p:cNvPr id="18433" name="Picture 15">
            <a:extLst>
              <a:ext uri="{FF2B5EF4-FFF2-40B4-BE49-F238E27FC236}">
                <a16:creationId xmlns:a16="http://schemas.microsoft.com/office/drawing/2014/main" id="{18401BF9-2EED-4159-904E-3C3A2A99F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359" y="800220"/>
            <a:ext cx="5833641" cy="60577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A0FCA7E-F9A9-4155-9254-1DCDCF428461}"/>
              </a:ext>
            </a:extLst>
          </p:cNvPr>
          <p:cNvSpPr>
            <a:spLocks noChangeArrowheads="1"/>
          </p:cNvSpPr>
          <p:nvPr/>
        </p:nvSpPr>
        <p:spPr bwMode="auto">
          <a:xfrm>
            <a:off x="0" y="400110"/>
            <a:ext cx="41553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5.2.1 Update the data</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0FE3731D-CFD3-4A29-9516-51090BE3A3D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pic>
        <p:nvPicPr>
          <p:cNvPr id="18436" name="Picture 16">
            <a:extLst>
              <a:ext uri="{FF2B5EF4-FFF2-40B4-BE49-F238E27FC236}">
                <a16:creationId xmlns:a16="http://schemas.microsoft.com/office/drawing/2014/main" id="{E5C83743-ED59-44E2-9603-F99B531E1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00220"/>
            <a:ext cx="6095999" cy="60056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9354E4-F5FE-4021-91C2-557A717DAFFB}"/>
              </a:ext>
            </a:extLst>
          </p:cNvPr>
          <p:cNvSpPr>
            <a:spLocks noChangeArrowheads="1"/>
          </p:cNvSpPr>
          <p:nvPr/>
        </p:nvSpPr>
        <p:spPr bwMode="auto">
          <a:xfrm>
            <a:off x="6265765" y="180201"/>
            <a:ext cx="331807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5.2.2 Status of pet</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388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2D6443-13DE-4BDC-8C15-1B3472A311EC}"/>
              </a:ext>
            </a:extLst>
          </p:cNvPr>
          <p:cNvSpPr>
            <a:spLocks noChangeArrowheads="1"/>
          </p:cNvSpPr>
          <p:nvPr/>
        </p:nvSpPr>
        <p:spPr bwMode="auto">
          <a:xfrm>
            <a:off x="-335666" y="-1620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pic>
        <p:nvPicPr>
          <p:cNvPr id="19457" name="Picture 17">
            <a:extLst>
              <a:ext uri="{FF2B5EF4-FFF2-40B4-BE49-F238E27FC236}">
                <a16:creationId xmlns:a16="http://schemas.microsoft.com/office/drawing/2014/main" id="{C729E9C6-E65D-4AEF-BF99-0AB5D55DB9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934"/>
          <a:stretch/>
        </p:blipFill>
        <p:spPr bwMode="auto">
          <a:xfrm>
            <a:off x="0" y="531378"/>
            <a:ext cx="5903089" cy="63266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B9EC7BE-45D7-4602-BDDE-69C7047103B1}"/>
              </a:ext>
            </a:extLst>
          </p:cNvPr>
          <p:cNvSpPr>
            <a:spLocks noChangeArrowheads="1"/>
          </p:cNvSpPr>
          <p:nvPr/>
        </p:nvSpPr>
        <p:spPr bwMode="auto">
          <a:xfrm>
            <a:off x="-1708341" y="0"/>
            <a:ext cx="49539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5.2.3 Book by staff</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66D5533-7475-49EE-ACA0-3AC06ACA6C7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pic>
        <p:nvPicPr>
          <p:cNvPr id="19460" name="Picture 18">
            <a:extLst>
              <a:ext uri="{FF2B5EF4-FFF2-40B4-BE49-F238E27FC236}">
                <a16:creationId xmlns:a16="http://schemas.microsoft.com/office/drawing/2014/main" id="{B1037756-BC94-4587-983F-273FB2F9F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089" y="342011"/>
            <a:ext cx="6288911" cy="65159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4918F36-8601-485F-BB39-D236AC758C4D}"/>
              </a:ext>
            </a:extLst>
          </p:cNvPr>
          <p:cNvSpPr>
            <a:spLocks noChangeArrowheads="1"/>
          </p:cNvSpPr>
          <p:nvPr/>
        </p:nvSpPr>
        <p:spPr bwMode="auto">
          <a:xfrm>
            <a:off x="3125165" y="-27321"/>
            <a:ext cx="64509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5.2.4 Employee information</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1702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036A3CA-85F9-4D2D-9D9D-AAD9274E617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pic>
        <p:nvPicPr>
          <p:cNvPr id="20481" name="Picture 19">
            <a:extLst>
              <a:ext uri="{FF2B5EF4-FFF2-40B4-BE49-F238E27FC236}">
                <a16:creationId xmlns:a16="http://schemas.microsoft.com/office/drawing/2014/main" id="{3EA811B4-F27C-4C1A-86AD-8C202774B0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34"/>
          <a:stretch/>
        </p:blipFill>
        <p:spPr bwMode="auto">
          <a:xfrm>
            <a:off x="0" y="545068"/>
            <a:ext cx="5636871" cy="63129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16A2095F-9500-4B27-B003-F8A7C6EEC59D}"/>
              </a:ext>
            </a:extLst>
          </p:cNvPr>
          <p:cNvSpPr>
            <a:spLocks noChangeArrowheads="1"/>
          </p:cNvSpPr>
          <p:nvPr/>
        </p:nvSpPr>
        <p:spPr bwMode="auto">
          <a:xfrm>
            <a:off x="-2447826" y="87868"/>
            <a:ext cx="593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5.2.5 Local data entry</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43225398-9B5B-42AC-91B1-59CE6712B98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pic>
        <p:nvPicPr>
          <p:cNvPr id="20484" name="Picture 20">
            <a:extLst>
              <a:ext uri="{FF2B5EF4-FFF2-40B4-BE49-F238E27FC236}">
                <a16:creationId xmlns:a16="http://schemas.microsoft.com/office/drawing/2014/main" id="{7BC9B940-62C4-4226-9321-FF6F6A528C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58"/>
          <a:stretch/>
        </p:blipFill>
        <p:spPr bwMode="auto">
          <a:xfrm>
            <a:off x="6256337" y="457200"/>
            <a:ext cx="5935663" cy="6400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12A4C4F-A0AD-4DBC-864B-8BD043FA53A6}"/>
              </a:ext>
            </a:extLst>
          </p:cNvPr>
          <p:cNvSpPr>
            <a:spLocks noChangeArrowheads="1"/>
          </p:cNvSpPr>
          <p:nvPr/>
        </p:nvSpPr>
        <p:spPr bwMode="auto">
          <a:xfrm>
            <a:off x="4328930" y="87868"/>
            <a:ext cx="6501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5.2.6 Notification of last vaccination</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2407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464BE71-543E-4AB1-BC1F-F0DC34A28739}"/>
              </a:ext>
            </a:extLst>
          </p:cNvPr>
          <p:cNvSpPr>
            <a:spLocks noChangeArrowheads="1"/>
          </p:cNvSpPr>
          <p:nvPr/>
        </p:nvSpPr>
        <p:spPr bwMode="auto">
          <a:xfrm>
            <a:off x="0" y="-33010"/>
            <a:ext cx="18918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 Schema:</a:t>
            </a:r>
            <a:endParaRPr kumimoji="0" lang="en-US" altLang="ar-EG" sz="2800" b="0" i="0" u="none" strike="noStrike" cap="none" normalizeH="0" baseline="0" dirty="0">
              <a:ln>
                <a:noFill/>
              </a:ln>
              <a:solidFill>
                <a:schemeClr val="tx1"/>
              </a:solidFill>
              <a:effectLst/>
            </a:endParaRPr>
          </a:p>
        </p:txBody>
      </p:sp>
      <p:pic>
        <p:nvPicPr>
          <p:cNvPr id="21505" name="Picture 22">
            <a:extLst>
              <a:ext uri="{FF2B5EF4-FFF2-40B4-BE49-F238E27FC236}">
                <a16:creationId xmlns:a16="http://schemas.microsoft.com/office/drawing/2014/main" id="{C36D90EE-6ECB-4928-8FA7-EEC0AFFCF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0210"/>
            <a:ext cx="12192002" cy="63677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29DD548-DF7C-40D3-8830-F0B418F27CA1}"/>
              </a:ext>
            </a:extLst>
          </p:cNvPr>
          <p:cNvSpPr>
            <a:spLocks noChangeArrowheads="1"/>
          </p:cNvSpPr>
          <p:nvPr/>
        </p:nvSpPr>
        <p:spPr bwMode="auto">
          <a:xfrm>
            <a:off x="0" y="5235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spTree>
    <p:extLst>
      <p:ext uri="{BB962C8B-B14F-4D97-AF65-F5344CB8AC3E}">
        <p14:creationId xmlns:p14="http://schemas.microsoft.com/office/powerpoint/2010/main" val="3127930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6C9A30E-B22D-4F23-A30D-5FE54016BDDD}"/>
              </a:ext>
            </a:extLst>
          </p:cNvPr>
          <p:cNvSpPr>
            <a:spLocks noChangeArrowheads="1"/>
          </p:cNvSpPr>
          <p:nvPr/>
        </p:nvSpPr>
        <p:spPr bwMode="auto">
          <a:xfrm>
            <a:off x="0" y="-33010"/>
            <a:ext cx="43476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8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7) Implementation diagrams:</a:t>
            </a:r>
            <a:endParaRPr kumimoji="0" lang="en-US" altLang="ar-EG" sz="2800" i="0" u="none" strike="noStrike" cap="none" normalizeH="0" baseline="0" dirty="0">
              <a:ln>
                <a:noFill/>
              </a:ln>
              <a:solidFill>
                <a:schemeClr val="tx1"/>
              </a:solidFill>
              <a:effectLst/>
            </a:endParaRPr>
          </a:p>
        </p:txBody>
      </p:sp>
      <p:pic>
        <p:nvPicPr>
          <p:cNvPr id="22529" name="Picture 23">
            <a:extLst>
              <a:ext uri="{FF2B5EF4-FFF2-40B4-BE49-F238E27FC236}">
                <a16:creationId xmlns:a16="http://schemas.microsoft.com/office/drawing/2014/main" id="{587DAEF1-7D35-4658-9EA8-AB58B131C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0319"/>
            <a:ext cx="6096001" cy="49433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088F460-7744-4478-8DDD-EBC221AB01AB}"/>
              </a:ext>
            </a:extLst>
          </p:cNvPr>
          <p:cNvSpPr>
            <a:spLocks noChangeArrowheads="1"/>
          </p:cNvSpPr>
          <p:nvPr/>
        </p:nvSpPr>
        <p:spPr bwMode="auto">
          <a:xfrm>
            <a:off x="-3202329" y="490210"/>
            <a:ext cx="64046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7.1 Component diagram</a:t>
            </a:r>
            <a:endParaRPr kumimoji="0" lang="en-US" altLang="ar-EG" sz="20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FBD6697-3842-47E1-A40A-12157544CBBF}"/>
              </a:ext>
            </a:extLst>
          </p:cNvPr>
          <p:cNvSpPr>
            <a:spLocks noChangeArrowheads="1"/>
          </p:cNvSpPr>
          <p:nvPr/>
        </p:nvSpPr>
        <p:spPr bwMode="auto">
          <a:xfrm>
            <a:off x="2754775" y="7060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pic>
        <p:nvPicPr>
          <p:cNvPr id="22532" name="Picture 24">
            <a:extLst>
              <a:ext uri="{FF2B5EF4-FFF2-40B4-BE49-F238E27FC236}">
                <a16:creationId xmlns:a16="http://schemas.microsoft.com/office/drawing/2014/main" id="{9A48BD40-F7C2-4E98-A9BC-04E69E0C2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78944"/>
            <a:ext cx="6096000" cy="58790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661ACC5-DEDB-4CDB-AA3A-D549F465FB5E}"/>
              </a:ext>
            </a:extLst>
          </p:cNvPr>
          <p:cNvSpPr>
            <a:spLocks noChangeArrowheads="1"/>
          </p:cNvSpPr>
          <p:nvPr/>
        </p:nvSpPr>
        <p:spPr bwMode="auto">
          <a:xfrm>
            <a:off x="2457693" y="505976"/>
            <a:ext cx="65319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7.2 Deployment diagram</a:t>
            </a:r>
            <a:endParaRPr kumimoji="0" lang="en-US" altLang="ar-EG"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8595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C7670-4B6E-467D-9A93-435B8AA975DF}"/>
              </a:ext>
            </a:extLst>
          </p:cNvPr>
          <p:cNvSpPr>
            <a:spLocks noGrp="1"/>
          </p:cNvSpPr>
          <p:nvPr>
            <p:ph type="title"/>
          </p:nvPr>
        </p:nvSpPr>
        <p:spPr>
          <a:xfrm>
            <a:off x="0" y="0"/>
            <a:ext cx="10515600" cy="537700"/>
          </a:xfrm>
        </p:spPr>
        <p:txBody>
          <a:bodyPr>
            <a:normAutofit/>
          </a:bodyPr>
          <a:lstStyle/>
          <a:p>
            <a:r>
              <a:rPr lang="en-US" sz="2800" dirty="0"/>
              <a:t>Screenshot of the app:</a:t>
            </a:r>
            <a:endParaRPr lang="ar-EG" sz="2800" dirty="0"/>
          </a:p>
        </p:txBody>
      </p:sp>
      <p:sp>
        <p:nvSpPr>
          <p:cNvPr id="4" name="Rectangle 2">
            <a:extLst>
              <a:ext uri="{FF2B5EF4-FFF2-40B4-BE49-F238E27FC236}">
                <a16:creationId xmlns:a16="http://schemas.microsoft.com/office/drawing/2014/main" id="{2220F42C-C10B-43F3-957F-6C3BE7B81D31}"/>
              </a:ext>
            </a:extLst>
          </p:cNvPr>
          <p:cNvSpPr>
            <a:spLocks noChangeArrowheads="1"/>
          </p:cNvSpPr>
          <p:nvPr/>
        </p:nvSpPr>
        <p:spPr bwMode="auto">
          <a:xfrm>
            <a:off x="0" y="-1851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pic>
        <p:nvPicPr>
          <p:cNvPr id="23553" name="Picture 27">
            <a:extLst>
              <a:ext uri="{FF2B5EF4-FFF2-40B4-BE49-F238E27FC236}">
                <a16:creationId xmlns:a16="http://schemas.microsoft.com/office/drawing/2014/main" id="{E878A390-CB8E-4B5C-8AE8-FF435322C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928" y="1075400"/>
            <a:ext cx="10810755" cy="5301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1F3642AB-1775-47B6-A5A0-A6BE0F31AFCA}"/>
              </a:ext>
            </a:extLst>
          </p:cNvPr>
          <p:cNvSpPr>
            <a:spLocks noChangeArrowheads="1"/>
          </p:cNvSpPr>
          <p:nvPr/>
        </p:nvSpPr>
        <p:spPr bwMode="auto">
          <a:xfrm>
            <a:off x="1967917" y="6457890"/>
            <a:ext cx="79672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Report button screenshot</a:t>
            </a:r>
            <a:endParaRPr kumimoji="0" lang="en-US" altLang="ar-EG" sz="20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22A4D4DF-3BF2-45E1-B5B8-D73C75828982}"/>
              </a:ext>
            </a:extLst>
          </p:cNvPr>
          <p:cNvSpPr txBox="1">
            <a:spLocks/>
          </p:cNvSpPr>
          <p:nvPr/>
        </p:nvSpPr>
        <p:spPr>
          <a:xfrm>
            <a:off x="349170" y="537700"/>
            <a:ext cx="10515600" cy="53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Report button:</a:t>
            </a:r>
            <a:endParaRPr lang="ar-EG" sz="2400" dirty="0"/>
          </a:p>
        </p:txBody>
      </p:sp>
    </p:spTree>
    <p:extLst>
      <p:ext uri="{BB962C8B-B14F-4D97-AF65-F5344CB8AC3E}">
        <p14:creationId xmlns:p14="http://schemas.microsoft.com/office/powerpoint/2010/main" val="3233963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971D9D9-7EAB-44F2-8962-D1310BDC78C9}"/>
              </a:ext>
            </a:extLst>
          </p:cNvPr>
          <p:cNvSpPr>
            <a:spLocks noChangeArrowheads="1"/>
          </p:cNvSpPr>
          <p:nvPr/>
        </p:nvSpPr>
        <p:spPr bwMode="auto">
          <a:xfrm>
            <a:off x="0" y="203256"/>
            <a:ext cx="23984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0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Add new data button:</a:t>
            </a:r>
            <a:endParaRPr kumimoji="0" lang="en-US" altLang="ar-EG" sz="2000" i="0" u="none" strike="noStrike" cap="none" normalizeH="0" baseline="0" dirty="0">
              <a:ln>
                <a:noFill/>
              </a:ln>
              <a:solidFill>
                <a:schemeClr val="tx1"/>
              </a:solidFill>
              <a:effectLst/>
            </a:endParaRPr>
          </a:p>
        </p:txBody>
      </p:sp>
      <p:pic>
        <p:nvPicPr>
          <p:cNvPr id="24577" name="Picture 28">
            <a:extLst>
              <a:ext uri="{FF2B5EF4-FFF2-40B4-BE49-F238E27FC236}">
                <a16:creationId xmlns:a16="http://schemas.microsoft.com/office/drawing/2014/main" id="{36351985-DCDC-4CEC-BE84-98D899B4E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433" y="603367"/>
            <a:ext cx="9144000" cy="57186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61DFCBD8-542B-4C36-88C9-62BC57A9BFF8}"/>
              </a:ext>
            </a:extLst>
          </p:cNvPr>
          <p:cNvSpPr>
            <a:spLocks noChangeArrowheads="1"/>
          </p:cNvSpPr>
          <p:nvPr/>
        </p:nvSpPr>
        <p:spPr bwMode="auto">
          <a:xfrm>
            <a:off x="2048718" y="6488668"/>
            <a:ext cx="58374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Adding new data screenshot</a:t>
            </a:r>
            <a:endParaRPr kumimoji="0" lang="en-US" altLang="ar-EG"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7168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DF5D2A1-AF10-45CB-98B6-446B0C1F0066}"/>
              </a:ext>
            </a:extLst>
          </p:cNvPr>
          <p:cNvSpPr>
            <a:spLocks noChangeArrowheads="1"/>
          </p:cNvSpPr>
          <p:nvPr/>
        </p:nvSpPr>
        <p:spPr bwMode="auto">
          <a:xfrm>
            <a:off x="0" y="374728"/>
            <a:ext cx="2204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0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Update data button:</a:t>
            </a:r>
            <a:endParaRPr kumimoji="0" lang="en-US" altLang="ar-EG" sz="2000" i="0" u="none" strike="noStrike" cap="none" normalizeH="0" baseline="0" dirty="0">
              <a:ln>
                <a:noFill/>
              </a:ln>
              <a:solidFill>
                <a:schemeClr val="tx1"/>
              </a:solidFill>
              <a:effectLst/>
            </a:endParaRPr>
          </a:p>
        </p:txBody>
      </p:sp>
      <p:pic>
        <p:nvPicPr>
          <p:cNvPr id="25601" name="Picture 31">
            <a:extLst>
              <a:ext uri="{FF2B5EF4-FFF2-40B4-BE49-F238E27FC236}">
                <a16:creationId xmlns:a16="http://schemas.microsoft.com/office/drawing/2014/main" id="{EB4782F2-A90A-482B-84EC-B4D7D8E63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663" y="774839"/>
            <a:ext cx="9282895" cy="56271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1AD8BB2D-6DCC-48FE-B040-93D42D07EA8C}"/>
              </a:ext>
            </a:extLst>
          </p:cNvPr>
          <p:cNvSpPr>
            <a:spLocks noChangeArrowheads="1"/>
          </p:cNvSpPr>
          <p:nvPr/>
        </p:nvSpPr>
        <p:spPr bwMode="auto">
          <a:xfrm>
            <a:off x="1053296" y="6488668"/>
            <a:ext cx="100854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Updating old data screenshot</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4456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95C957F-A222-42FC-8F60-08A4001F5011}"/>
              </a:ext>
            </a:extLst>
          </p:cNvPr>
          <p:cNvSpPr>
            <a:spLocks noChangeArrowheads="1"/>
          </p:cNvSpPr>
          <p:nvPr/>
        </p:nvSpPr>
        <p:spPr bwMode="auto">
          <a:xfrm>
            <a:off x="0" y="380907"/>
            <a:ext cx="17347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0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Search button: </a:t>
            </a:r>
            <a:endParaRPr kumimoji="0" lang="en-US" altLang="ar-EG" sz="2000" i="0" u="none" strike="noStrike" cap="none" normalizeH="0" baseline="0" dirty="0">
              <a:ln>
                <a:noFill/>
              </a:ln>
              <a:solidFill>
                <a:schemeClr val="tx1"/>
              </a:solidFill>
              <a:effectLst/>
            </a:endParaRPr>
          </a:p>
        </p:txBody>
      </p:sp>
      <p:pic>
        <p:nvPicPr>
          <p:cNvPr id="26625" name="Picture 34">
            <a:extLst>
              <a:ext uri="{FF2B5EF4-FFF2-40B4-BE49-F238E27FC236}">
                <a16:creationId xmlns:a16="http://schemas.microsoft.com/office/drawing/2014/main" id="{8E713102-14DE-46E1-BCB8-5DB43DC24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5419"/>
            <a:ext cx="5951538" cy="54006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5178991-4476-497B-B1A6-0B1EFDB35CCA}"/>
              </a:ext>
            </a:extLst>
          </p:cNvPr>
          <p:cNvSpPr>
            <a:spLocks noChangeArrowheads="1"/>
          </p:cNvSpPr>
          <p:nvPr/>
        </p:nvSpPr>
        <p:spPr bwMode="auto">
          <a:xfrm>
            <a:off x="-1331089" y="6488668"/>
            <a:ext cx="66515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Search about existed data by SSN screenshot</a:t>
            </a:r>
            <a:r>
              <a:rPr kumimoji="0" lang="en-US" altLang="ar-EG" b="0" i="0" u="none" strike="noStrike" cap="none" normalizeH="0" baseline="0" dirty="0">
                <a:ln>
                  <a:noFill/>
                </a:ln>
                <a:solidFill>
                  <a:schemeClr val="tx1"/>
                </a:solidFill>
                <a:effectLst/>
              </a:rPr>
              <a:t> </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D3F26E14-0057-41B8-99E6-D2811DED4BBA}"/>
              </a:ext>
            </a:extLst>
          </p:cNvPr>
          <p:cNvSpPr>
            <a:spLocks noChangeArrowheads="1"/>
          </p:cNvSpPr>
          <p:nvPr/>
        </p:nvSpPr>
        <p:spPr bwMode="auto">
          <a:xfrm>
            <a:off x="6096000" y="219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pic>
        <p:nvPicPr>
          <p:cNvPr id="26628" name="Picture 35">
            <a:extLst>
              <a:ext uri="{FF2B5EF4-FFF2-40B4-BE49-F238E27FC236}">
                <a16:creationId xmlns:a16="http://schemas.microsoft.com/office/drawing/2014/main" id="{4BF466A8-F931-40FC-939B-F3A16845B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88018"/>
            <a:ext cx="6096000" cy="54006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9DFF963-60B4-4F99-A267-AAE6457D6879}"/>
              </a:ext>
            </a:extLst>
          </p:cNvPr>
          <p:cNvSpPr>
            <a:spLocks noChangeArrowheads="1"/>
          </p:cNvSpPr>
          <p:nvPr/>
        </p:nvSpPr>
        <p:spPr bwMode="auto">
          <a:xfrm>
            <a:off x="5320495" y="6488667"/>
            <a:ext cx="62619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result of search about the data screenshot</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5596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96BE-DBB1-4DFE-BE9F-CD4516F0632A}"/>
              </a:ext>
            </a:extLst>
          </p:cNvPr>
          <p:cNvSpPr>
            <a:spLocks noGrp="1"/>
          </p:cNvSpPr>
          <p:nvPr>
            <p:ph type="title"/>
          </p:nvPr>
        </p:nvSpPr>
        <p:spPr>
          <a:xfrm>
            <a:off x="0" y="1"/>
            <a:ext cx="10515600" cy="678426"/>
          </a:xfrm>
        </p:spPr>
        <p:txBody>
          <a:bodyPr>
            <a:normAutofit/>
          </a:bodyPr>
          <a:lstStyle/>
          <a:p>
            <a:r>
              <a:rPr lang="en-US" sz="3600" dirty="0"/>
              <a:t>Use case templates:</a:t>
            </a:r>
            <a:endParaRPr lang="ar-EG" sz="3600" dirty="0"/>
          </a:p>
        </p:txBody>
      </p:sp>
      <p:graphicFrame>
        <p:nvGraphicFramePr>
          <p:cNvPr id="4" name="Content Placeholder 3">
            <a:extLst>
              <a:ext uri="{FF2B5EF4-FFF2-40B4-BE49-F238E27FC236}">
                <a16:creationId xmlns:a16="http://schemas.microsoft.com/office/drawing/2014/main" id="{9D72011E-F456-4E61-9EF4-421084657D05}"/>
              </a:ext>
            </a:extLst>
          </p:cNvPr>
          <p:cNvGraphicFramePr>
            <a:graphicFrameLocks noGrp="1"/>
          </p:cNvGraphicFramePr>
          <p:nvPr>
            <p:ph idx="4294967295"/>
            <p:extLst>
              <p:ext uri="{D42A27DB-BD31-4B8C-83A1-F6EECF244321}">
                <p14:modId xmlns:p14="http://schemas.microsoft.com/office/powerpoint/2010/main" val="799005506"/>
              </p:ext>
            </p:extLst>
          </p:nvPr>
        </p:nvGraphicFramePr>
        <p:xfrm>
          <a:off x="-1" y="599767"/>
          <a:ext cx="5712543" cy="6272963"/>
        </p:xfrm>
        <a:graphic>
          <a:graphicData uri="http://schemas.openxmlformats.org/drawingml/2006/table">
            <a:tbl>
              <a:tblPr firstRow="1" firstCol="1" bandRow="1">
                <a:tableStyleId>{5C22544A-7EE6-4342-B048-85BDC9FD1C3A}</a:tableStyleId>
              </a:tblPr>
              <a:tblGrid>
                <a:gridCol w="1314101">
                  <a:extLst>
                    <a:ext uri="{9D8B030D-6E8A-4147-A177-3AD203B41FA5}">
                      <a16:colId xmlns:a16="http://schemas.microsoft.com/office/drawing/2014/main" val="1737012279"/>
                    </a:ext>
                  </a:extLst>
                </a:gridCol>
                <a:gridCol w="4398442">
                  <a:extLst>
                    <a:ext uri="{9D8B030D-6E8A-4147-A177-3AD203B41FA5}">
                      <a16:colId xmlns:a16="http://schemas.microsoft.com/office/drawing/2014/main" val="913235359"/>
                    </a:ext>
                  </a:extLst>
                </a:gridCol>
              </a:tblGrid>
              <a:tr h="533085">
                <a:tc>
                  <a:txBody>
                    <a:bodyPr/>
                    <a:lstStyle/>
                    <a:p>
                      <a:pPr marL="0" marR="0">
                        <a:lnSpc>
                          <a:spcPct val="107000"/>
                        </a:lnSpc>
                        <a:spcBef>
                          <a:spcPts val="0"/>
                        </a:spcBef>
                        <a:spcAft>
                          <a:spcPts val="0"/>
                        </a:spcAft>
                      </a:pPr>
                      <a:r>
                        <a:rPr lang="en-US" sz="1400">
                          <a:effectLst/>
                        </a:rPr>
                        <a:t>Name: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tc>
                  <a:txBody>
                    <a:bodyPr/>
                    <a:lstStyle/>
                    <a:p>
                      <a:pPr marL="5715" marR="0">
                        <a:lnSpc>
                          <a:spcPct val="107000"/>
                        </a:lnSpc>
                        <a:spcBef>
                          <a:spcPts val="0"/>
                        </a:spcBef>
                        <a:spcAft>
                          <a:spcPts val="205"/>
                        </a:spcAft>
                      </a:pPr>
                      <a:r>
                        <a:rPr lang="en-US" sz="1400" dirty="0">
                          <a:effectLst/>
                        </a:rPr>
                        <a:t>Update data   </a:t>
                      </a:r>
                    </a:p>
                    <a:p>
                      <a:pPr marL="5715"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extLst>
                  <a:ext uri="{0D108BD9-81ED-4DB2-BD59-A6C34878D82A}">
                    <a16:rowId xmlns:a16="http://schemas.microsoft.com/office/drawing/2014/main" val="4088676908"/>
                  </a:ext>
                </a:extLst>
              </a:tr>
              <a:tr h="344073">
                <a:tc>
                  <a:txBody>
                    <a:bodyPr/>
                    <a:lstStyle/>
                    <a:p>
                      <a:pPr marL="0" marR="0">
                        <a:lnSpc>
                          <a:spcPct val="107000"/>
                        </a:lnSpc>
                        <a:spcBef>
                          <a:spcPts val="0"/>
                        </a:spcBef>
                        <a:spcAft>
                          <a:spcPts val="0"/>
                        </a:spcAft>
                      </a:pPr>
                      <a:r>
                        <a:rPr lang="en-US" sz="1400">
                          <a:effectLst/>
                        </a:rPr>
                        <a:t>Number: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tc>
                  <a:txBody>
                    <a:bodyPr/>
                    <a:lstStyle/>
                    <a:p>
                      <a:pPr marL="2540" marR="0">
                        <a:lnSpc>
                          <a:spcPct val="107000"/>
                        </a:lnSpc>
                        <a:spcBef>
                          <a:spcPts val="0"/>
                        </a:spcBef>
                        <a:spcAft>
                          <a:spcPts val="0"/>
                        </a:spcAft>
                      </a:pPr>
                      <a:r>
                        <a:rPr lang="en-US" sz="1400" dirty="0">
                          <a:effectLst/>
                        </a:rPr>
                        <a:t>UC 1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extLst>
                  <a:ext uri="{0D108BD9-81ED-4DB2-BD59-A6C34878D82A}">
                    <a16:rowId xmlns:a16="http://schemas.microsoft.com/office/drawing/2014/main" val="3079364877"/>
                  </a:ext>
                </a:extLst>
              </a:tr>
              <a:tr h="487309">
                <a:tc>
                  <a:txBody>
                    <a:bodyPr/>
                    <a:lstStyle/>
                    <a:p>
                      <a:pPr marL="0" marR="0">
                        <a:lnSpc>
                          <a:spcPct val="107000"/>
                        </a:lnSpc>
                        <a:spcBef>
                          <a:spcPts val="0"/>
                        </a:spcBef>
                        <a:spcAft>
                          <a:spcPts val="0"/>
                        </a:spcAft>
                      </a:pPr>
                      <a:r>
                        <a:rPr lang="en-US" sz="1400">
                          <a:effectLst/>
                        </a:rPr>
                        <a:t>Description: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tc>
                  <a:txBody>
                    <a:bodyPr/>
                    <a:lstStyle/>
                    <a:p>
                      <a:pPr marL="2540" marR="0">
                        <a:lnSpc>
                          <a:spcPct val="107000"/>
                        </a:lnSpc>
                        <a:spcBef>
                          <a:spcPts val="0"/>
                        </a:spcBef>
                        <a:spcAft>
                          <a:spcPts val="0"/>
                        </a:spcAft>
                      </a:pPr>
                      <a:r>
                        <a:rPr lang="en-US" sz="1400">
                          <a:effectLst/>
                        </a:rPr>
                        <a:t>Update the data of the employees or pet`s owners.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extLst>
                  <a:ext uri="{0D108BD9-81ED-4DB2-BD59-A6C34878D82A}">
                    <a16:rowId xmlns:a16="http://schemas.microsoft.com/office/drawing/2014/main" val="686831470"/>
                  </a:ext>
                </a:extLst>
              </a:tr>
              <a:tr h="464545">
                <a:tc>
                  <a:txBody>
                    <a:bodyPr/>
                    <a:lstStyle/>
                    <a:p>
                      <a:pPr marL="0" marR="0">
                        <a:lnSpc>
                          <a:spcPct val="107000"/>
                        </a:lnSpc>
                        <a:spcBef>
                          <a:spcPts val="0"/>
                        </a:spcBef>
                        <a:spcAft>
                          <a:spcPts val="0"/>
                        </a:spcAft>
                      </a:pPr>
                      <a:r>
                        <a:rPr lang="en-US" sz="1400">
                          <a:effectLst/>
                        </a:rPr>
                        <a:t>Actors: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tc>
                  <a:txBody>
                    <a:bodyPr/>
                    <a:lstStyle/>
                    <a:p>
                      <a:pPr marL="5715" marR="0">
                        <a:lnSpc>
                          <a:spcPct val="107000"/>
                        </a:lnSpc>
                        <a:spcBef>
                          <a:spcPts val="0"/>
                        </a:spcBef>
                        <a:spcAft>
                          <a:spcPts val="0"/>
                        </a:spcAft>
                      </a:pPr>
                      <a:r>
                        <a:rPr lang="en-US" sz="1400">
                          <a:effectLst/>
                        </a:rPr>
                        <a:t>Employees – pet`s owners – pet – database server - administrator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extLst>
                  <a:ext uri="{0D108BD9-81ED-4DB2-BD59-A6C34878D82A}">
                    <a16:rowId xmlns:a16="http://schemas.microsoft.com/office/drawing/2014/main" val="219084333"/>
                  </a:ext>
                </a:extLst>
              </a:tr>
              <a:tr h="569659">
                <a:tc>
                  <a:txBody>
                    <a:bodyPr/>
                    <a:lstStyle/>
                    <a:p>
                      <a:pPr marL="0" marR="0">
                        <a:lnSpc>
                          <a:spcPct val="107000"/>
                        </a:lnSpc>
                        <a:spcBef>
                          <a:spcPts val="0"/>
                        </a:spcBef>
                        <a:spcAft>
                          <a:spcPts val="0"/>
                        </a:spcAft>
                      </a:pPr>
                      <a:r>
                        <a:rPr lang="en-US" sz="1400">
                          <a:effectLst/>
                        </a:rPr>
                        <a:t>Pre-Conditions: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tc>
                  <a:txBody>
                    <a:bodyPr/>
                    <a:lstStyle/>
                    <a:p>
                      <a:pPr marL="5715" marR="0">
                        <a:lnSpc>
                          <a:spcPct val="107000"/>
                        </a:lnSpc>
                        <a:spcBef>
                          <a:spcPts val="0"/>
                        </a:spcBef>
                        <a:spcAft>
                          <a:spcPts val="0"/>
                        </a:spcAft>
                      </a:pPr>
                      <a:r>
                        <a:rPr lang="en-US" sz="1400">
                          <a:effectLst/>
                        </a:rPr>
                        <a:t>The specific data which will updating it is already exist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extLst>
                  <a:ext uri="{0D108BD9-81ED-4DB2-BD59-A6C34878D82A}">
                    <a16:rowId xmlns:a16="http://schemas.microsoft.com/office/drawing/2014/main" val="3531647697"/>
                  </a:ext>
                </a:extLst>
              </a:tr>
              <a:tr h="1369012">
                <a:tc>
                  <a:txBody>
                    <a:bodyPr/>
                    <a:lstStyle/>
                    <a:p>
                      <a:pPr marL="0" marR="0">
                        <a:lnSpc>
                          <a:spcPct val="107000"/>
                        </a:lnSpc>
                        <a:spcBef>
                          <a:spcPts val="0"/>
                        </a:spcBef>
                        <a:spcAft>
                          <a:spcPts val="0"/>
                        </a:spcAft>
                      </a:pPr>
                      <a:r>
                        <a:rPr lang="en-US" sz="1400">
                          <a:effectLst/>
                        </a:rPr>
                        <a:t>Scenario: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tc>
                  <a:txBody>
                    <a:bodyPr/>
                    <a:lstStyle/>
                    <a:p>
                      <a:pPr marL="342900" marR="0" lvl="0" indent="-342900" rtl="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Administrator search if the data which will updating exist or </a:t>
                      </a:r>
                    </a:p>
                    <a:p>
                      <a:pPr marL="463550" marR="0">
                        <a:lnSpc>
                          <a:spcPct val="107000"/>
                        </a:lnSpc>
                        <a:spcBef>
                          <a:spcPts val="0"/>
                        </a:spcBef>
                        <a:spcAft>
                          <a:spcPts val="0"/>
                        </a:spcAft>
                      </a:pPr>
                      <a:r>
                        <a:rPr lang="en-US" sz="1400" dirty="0">
                          <a:effectLst/>
                        </a:rPr>
                        <a:t>not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If the data exists, the administrator will update it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The system automatically will delete the old data and replace it by the new data    </a:t>
                      </a:r>
                      <a:endParaRPr lang="en-US" sz="1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56243" marR="1722" marT="21808" marB="0"/>
                </a:tc>
                <a:extLst>
                  <a:ext uri="{0D108BD9-81ED-4DB2-BD59-A6C34878D82A}">
                    <a16:rowId xmlns:a16="http://schemas.microsoft.com/office/drawing/2014/main" val="3481661768"/>
                  </a:ext>
                </a:extLst>
              </a:tr>
              <a:tr h="998192">
                <a:tc>
                  <a:txBody>
                    <a:bodyPr/>
                    <a:lstStyle/>
                    <a:p>
                      <a:pPr marL="0" marR="0" algn="just">
                        <a:lnSpc>
                          <a:spcPct val="107000"/>
                        </a:lnSpc>
                        <a:spcBef>
                          <a:spcPts val="0"/>
                        </a:spcBef>
                        <a:spcAft>
                          <a:spcPts val="0"/>
                        </a:spcAft>
                      </a:pPr>
                      <a:r>
                        <a:rPr lang="en-US" sz="1400">
                          <a:effectLst/>
                        </a:rPr>
                        <a:t>Post-Conditions: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tc>
                  <a:txBody>
                    <a:bodyPr/>
                    <a:lstStyle/>
                    <a:p>
                      <a:pPr marL="5715" marR="0">
                        <a:lnSpc>
                          <a:spcPct val="107000"/>
                        </a:lnSpc>
                        <a:spcBef>
                          <a:spcPts val="0"/>
                        </a:spcBef>
                        <a:spcAft>
                          <a:spcPts val="220"/>
                        </a:spcAft>
                      </a:pPr>
                      <a:r>
                        <a:rPr lang="en-US" sz="1400">
                          <a:effectLst/>
                        </a:rPr>
                        <a:t>System replaces the old data by new data   </a:t>
                      </a:r>
                    </a:p>
                    <a:p>
                      <a:pPr marL="5715"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extLst>
                  <a:ext uri="{0D108BD9-81ED-4DB2-BD59-A6C34878D82A}">
                    <a16:rowId xmlns:a16="http://schemas.microsoft.com/office/drawing/2014/main" val="825199452"/>
                  </a:ext>
                </a:extLst>
              </a:tr>
              <a:tr h="1492358">
                <a:tc>
                  <a:txBody>
                    <a:bodyPr/>
                    <a:lstStyle/>
                    <a:p>
                      <a:pPr marL="0" marR="0">
                        <a:lnSpc>
                          <a:spcPct val="107000"/>
                        </a:lnSpc>
                        <a:spcBef>
                          <a:spcPts val="0"/>
                        </a:spcBef>
                        <a:spcAft>
                          <a:spcPts val="0"/>
                        </a:spcAft>
                      </a:pPr>
                      <a:r>
                        <a:rPr lang="en-US" sz="1400">
                          <a:effectLst/>
                        </a:rPr>
                        <a:t>Exceptions: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tc>
                  <a:txBody>
                    <a:bodyPr/>
                    <a:lstStyle/>
                    <a:p>
                      <a:pPr marL="342900" marR="0" lvl="0" indent="-342900" rtl="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If the data which will updating is not exist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Administrator can`t reach to database server  </a:t>
                      </a:r>
                    </a:p>
                    <a:p>
                      <a:pPr marL="342900" marR="0" lvl="0" indent="-342900" fontAlgn="base">
                        <a:lnSpc>
                          <a:spcPct val="107000"/>
                        </a:lnSpc>
                        <a:spcBef>
                          <a:spcPts val="0"/>
                        </a:spcBef>
                        <a:spcAft>
                          <a:spcPts val="1450"/>
                        </a:spcAft>
                        <a:buClr>
                          <a:srgbClr val="000000"/>
                        </a:buClr>
                        <a:buSzPts val="1100"/>
                        <a:buFont typeface="+mj-lt"/>
                        <a:buAutoNum type="arabicParenR"/>
                      </a:pPr>
                      <a:r>
                        <a:rPr lang="en-US" sz="1400" u="none" strike="noStrike" dirty="0">
                          <a:effectLst/>
                          <a:uFill>
                            <a:solidFill>
                              <a:srgbClr val="000000"/>
                            </a:solidFill>
                          </a:uFill>
                        </a:rPr>
                        <a:t>Database server damaged   </a:t>
                      </a:r>
                    </a:p>
                    <a:p>
                      <a:pPr marL="5715" marR="0">
                        <a:lnSpc>
                          <a:spcPct val="107000"/>
                        </a:lnSpc>
                        <a:spcBef>
                          <a:spcPts val="0"/>
                        </a:spcBef>
                        <a:spcAft>
                          <a:spcPts val="500"/>
                        </a:spcAft>
                      </a:pPr>
                      <a:r>
                        <a:rPr lang="en-US" sz="1400" dirty="0">
                          <a:effectLst/>
                        </a:rPr>
                        <a:t>   </a:t>
                      </a:r>
                    </a:p>
                    <a:p>
                      <a:pPr marL="5715"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6243" marR="1722" marT="21808" marB="0"/>
                </a:tc>
                <a:extLst>
                  <a:ext uri="{0D108BD9-81ED-4DB2-BD59-A6C34878D82A}">
                    <a16:rowId xmlns:a16="http://schemas.microsoft.com/office/drawing/2014/main" val="3797789413"/>
                  </a:ext>
                </a:extLst>
              </a:tr>
            </a:tbl>
          </a:graphicData>
        </a:graphic>
      </p:graphicFrame>
      <p:graphicFrame>
        <p:nvGraphicFramePr>
          <p:cNvPr id="7" name="Table 6">
            <a:extLst>
              <a:ext uri="{FF2B5EF4-FFF2-40B4-BE49-F238E27FC236}">
                <a16:creationId xmlns:a16="http://schemas.microsoft.com/office/drawing/2014/main" id="{153985E1-E6AD-4A61-8EA6-CB0E5FC5BDC2}"/>
              </a:ext>
            </a:extLst>
          </p:cNvPr>
          <p:cNvGraphicFramePr>
            <a:graphicFrameLocks noGrp="1"/>
          </p:cNvGraphicFramePr>
          <p:nvPr>
            <p:extLst>
              <p:ext uri="{D42A27DB-BD31-4B8C-83A1-F6EECF244321}">
                <p14:modId xmlns:p14="http://schemas.microsoft.com/office/powerpoint/2010/main" val="2906151241"/>
              </p:ext>
            </p:extLst>
          </p:nvPr>
        </p:nvGraphicFramePr>
        <p:xfrm>
          <a:off x="5903089" y="599767"/>
          <a:ext cx="6288912" cy="6258232"/>
        </p:xfrm>
        <a:graphic>
          <a:graphicData uri="http://schemas.openxmlformats.org/drawingml/2006/table">
            <a:tbl>
              <a:tblPr firstRow="1" firstCol="1" bandRow="1">
                <a:tableStyleId>{5C22544A-7EE6-4342-B048-85BDC9FD1C3A}</a:tableStyleId>
              </a:tblPr>
              <a:tblGrid>
                <a:gridCol w="1447618">
                  <a:extLst>
                    <a:ext uri="{9D8B030D-6E8A-4147-A177-3AD203B41FA5}">
                      <a16:colId xmlns:a16="http://schemas.microsoft.com/office/drawing/2014/main" val="1753610800"/>
                    </a:ext>
                  </a:extLst>
                </a:gridCol>
                <a:gridCol w="4841294">
                  <a:extLst>
                    <a:ext uri="{9D8B030D-6E8A-4147-A177-3AD203B41FA5}">
                      <a16:colId xmlns:a16="http://schemas.microsoft.com/office/drawing/2014/main" val="2064012143"/>
                    </a:ext>
                  </a:extLst>
                </a:gridCol>
              </a:tblGrid>
              <a:tr h="634750">
                <a:tc>
                  <a:txBody>
                    <a:bodyPr/>
                    <a:lstStyle/>
                    <a:p>
                      <a:pPr marL="0" marR="0">
                        <a:lnSpc>
                          <a:spcPct val="107000"/>
                        </a:lnSpc>
                        <a:spcBef>
                          <a:spcPts val="0"/>
                        </a:spcBef>
                        <a:spcAft>
                          <a:spcPts val="0"/>
                        </a:spcAft>
                      </a:pPr>
                      <a:r>
                        <a:rPr lang="en-US" sz="1400">
                          <a:effectLst/>
                        </a:rPr>
                        <a:t>Name: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tc>
                  <a:txBody>
                    <a:bodyPr/>
                    <a:lstStyle/>
                    <a:p>
                      <a:pPr marL="2540" marR="0">
                        <a:lnSpc>
                          <a:spcPct val="107000"/>
                        </a:lnSpc>
                        <a:spcBef>
                          <a:spcPts val="0"/>
                        </a:spcBef>
                        <a:spcAft>
                          <a:spcPts val="0"/>
                        </a:spcAft>
                      </a:pPr>
                      <a:r>
                        <a:rPr lang="en-US" sz="1400" dirty="0">
                          <a:effectLst/>
                        </a:rPr>
                        <a:t>Status of pet </a:t>
                      </a:r>
                    </a:p>
                    <a:p>
                      <a:pPr marL="254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extLst>
                  <a:ext uri="{0D108BD9-81ED-4DB2-BD59-A6C34878D82A}">
                    <a16:rowId xmlns:a16="http://schemas.microsoft.com/office/drawing/2014/main" val="3324700527"/>
                  </a:ext>
                </a:extLst>
              </a:tr>
              <a:tr h="412588">
                <a:tc>
                  <a:txBody>
                    <a:bodyPr/>
                    <a:lstStyle/>
                    <a:p>
                      <a:pPr marL="0" marR="0">
                        <a:lnSpc>
                          <a:spcPct val="107000"/>
                        </a:lnSpc>
                        <a:spcBef>
                          <a:spcPts val="0"/>
                        </a:spcBef>
                        <a:spcAft>
                          <a:spcPts val="0"/>
                        </a:spcAft>
                      </a:pPr>
                      <a:r>
                        <a:rPr lang="en-US" sz="1400">
                          <a:effectLst/>
                        </a:rPr>
                        <a:t>Number: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tc>
                  <a:txBody>
                    <a:bodyPr/>
                    <a:lstStyle/>
                    <a:p>
                      <a:pPr marL="2540" marR="0">
                        <a:lnSpc>
                          <a:spcPct val="107000"/>
                        </a:lnSpc>
                        <a:spcBef>
                          <a:spcPts val="0"/>
                        </a:spcBef>
                        <a:spcAft>
                          <a:spcPts val="0"/>
                        </a:spcAft>
                      </a:pPr>
                      <a:r>
                        <a:rPr lang="en-US" sz="1400" dirty="0">
                          <a:effectLst/>
                        </a:rPr>
                        <a:t>UC2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extLst>
                  <a:ext uri="{0D108BD9-81ED-4DB2-BD59-A6C34878D82A}">
                    <a16:rowId xmlns:a16="http://schemas.microsoft.com/office/drawing/2014/main" val="189671879"/>
                  </a:ext>
                </a:extLst>
              </a:tr>
              <a:tr h="583617">
                <a:tc>
                  <a:txBody>
                    <a:bodyPr/>
                    <a:lstStyle/>
                    <a:p>
                      <a:pPr marL="0" marR="0">
                        <a:lnSpc>
                          <a:spcPct val="107000"/>
                        </a:lnSpc>
                        <a:spcBef>
                          <a:spcPts val="0"/>
                        </a:spcBef>
                        <a:spcAft>
                          <a:spcPts val="0"/>
                        </a:spcAft>
                      </a:pPr>
                      <a:r>
                        <a:rPr lang="en-US" sz="1400">
                          <a:effectLst/>
                        </a:rPr>
                        <a:t>Description: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tc>
                  <a:txBody>
                    <a:bodyPr/>
                    <a:lstStyle/>
                    <a:p>
                      <a:pPr marL="2540" marR="0">
                        <a:lnSpc>
                          <a:spcPct val="107000"/>
                        </a:lnSpc>
                        <a:spcBef>
                          <a:spcPts val="0"/>
                        </a:spcBef>
                        <a:spcAft>
                          <a:spcPts val="0"/>
                        </a:spcAft>
                      </a:pPr>
                      <a:r>
                        <a:rPr lang="en-US" sz="1400">
                          <a:effectLst/>
                        </a:rPr>
                        <a:t>Help the doctor and nurses to know the status of the pet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extLst>
                  <a:ext uri="{0D108BD9-81ED-4DB2-BD59-A6C34878D82A}">
                    <a16:rowId xmlns:a16="http://schemas.microsoft.com/office/drawing/2014/main" val="767685512"/>
                  </a:ext>
                </a:extLst>
              </a:tr>
              <a:tr h="565412">
                <a:tc>
                  <a:txBody>
                    <a:bodyPr/>
                    <a:lstStyle/>
                    <a:p>
                      <a:pPr marL="0" marR="0">
                        <a:lnSpc>
                          <a:spcPct val="107000"/>
                        </a:lnSpc>
                        <a:spcBef>
                          <a:spcPts val="0"/>
                        </a:spcBef>
                        <a:spcAft>
                          <a:spcPts val="0"/>
                        </a:spcAft>
                      </a:pPr>
                      <a:r>
                        <a:rPr lang="en-US" sz="1400">
                          <a:effectLst/>
                        </a:rPr>
                        <a:t>Actors: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tc>
                  <a:txBody>
                    <a:bodyPr/>
                    <a:lstStyle/>
                    <a:p>
                      <a:pPr marL="2540" marR="0">
                        <a:lnSpc>
                          <a:spcPct val="107000"/>
                        </a:lnSpc>
                        <a:spcBef>
                          <a:spcPts val="0"/>
                        </a:spcBef>
                        <a:spcAft>
                          <a:spcPts val="0"/>
                        </a:spcAft>
                      </a:pPr>
                      <a:r>
                        <a:rPr lang="en-US" sz="1400">
                          <a:effectLst/>
                        </a:rPr>
                        <a:t>Pet – animal owner– doctor – nurse – Database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extLst>
                  <a:ext uri="{0D108BD9-81ED-4DB2-BD59-A6C34878D82A}">
                    <a16:rowId xmlns:a16="http://schemas.microsoft.com/office/drawing/2014/main" val="1675956954"/>
                  </a:ext>
                </a:extLst>
              </a:tr>
              <a:tr h="966983">
                <a:tc>
                  <a:txBody>
                    <a:bodyPr/>
                    <a:lstStyle/>
                    <a:p>
                      <a:pPr marL="0" marR="0">
                        <a:lnSpc>
                          <a:spcPct val="107000"/>
                        </a:lnSpc>
                        <a:spcBef>
                          <a:spcPts val="0"/>
                        </a:spcBef>
                        <a:spcAft>
                          <a:spcPts val="0"/>
                        </a:spcAft>
                      </a:pPr>
                      <a:r>
                        <a:rPr lang="en-US" sz="1400">
                          <a:effectLst/>
                        </a:rPr>
                        <a:t>Pre-Conditions: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tc>
                  <a:txBody>
                    <a:bodyPr/>
                    <a:lstStyle/>
                    <a:p>
                      <a:pPr marL="2540" marR="0">
                        <a:lnSpc>
                          <a:spcPct val="107000"/>
                        </a:lnSpc>
                        <a:spcBef>
                          <a:spcPts val="0"/>
                        </a:spcBef>
                        <a:spcAft>
                          <a:spcPts val="795"/>
                        </a:spcAft>
                      </a:pPr>
                      <a:r>
                        <a:rPr lang="en-US" sz="1400">
                          <a:effectLst/>
                        </a:rPr>
                        <a:t>– The status of the pet must be mentioned in database </a:t>
                      </a:r>
                    </a:p>
                    <a:p>
                      <a:pPr marL="2540" marR="0">
                        <a:lnSpc>
                          <a:spcPct val="107000"/>
                        </a:lnSpc>
                        <a:spcBef>
                          <a:spcPts val="0"/>
                        </a:spcBef>
                        <a:spcAft>
                          <a:spcPts val="0"/>
                        </a:spcAft>
                      </a:pPr>
                      <a:r>
                        <a:rPr lang="en-US" sz="1400">
                          <a:effectLst/>
                        </a:rPr>
                        <a:t>–the doctor and nurse must know about the status of pet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extLst>
                  <a:ext uri="{0D108BD9-81ED-4DB2-BD59-A6C34878D82A}">
                    <a16:rowId xmlns:a16="http://schemas.microsoft.com/office/drawing/2014/main" val="576752359"/>
                  </a:ext>
                </a:extLst>
              </a:tr>
              <a:tr h="990650">
                <a:tc>
                  <a:txBody>
                    <a:bodyPr/>
                    <a:lstStyle/>
                    <a:p>
                      <a:pPr marL="0" marR="0">
                        <a:lnSpc>
                          <a:spcPct val="107000"/>
                        </a:lnSpc>
                        <a:spcBef>
                          <a:spcPts val="0"/>
                        </a:spcBef>
                        <a:spcAft>
                          <a:spcPts val="0"/>
                        </a:spcAft>
                      </a:pPr>
                      <a:r>
                        <a:rPr lang="en-US" sz="1400">
                          <a:effectLst/>
                        </a:rPr>
                        <a:t>Scenario: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tc>
                  <a:txBody>
                    <a:bodyPr/>
                    <a:lstStyle/>
                    <a:p>
                      <a:pPr marL="342900" marR="0" lvl="0" indent="-342900" rtl="0" fontAlgn="base">
                        <a:lnSpc>
                          <a:spcPct val="107000"/>
                        </a:lnSpc>
                        <a:spcBef>
                          <a:spcPts val="0"/>
                        </a:spcBef>
                        <a:spcAft>
                          <a:spcPts val="0"/>
                        </a:spcAft>
                        <a:buClr>
                          <a:srgbClr val="000000"/>
                        </a:buClr>
                        <a:buSzPts val="1100"/>
                        <a:buFont typeface="+mj-lt"/>
                        <a:buAutoNum type="arabicParenR"/>
                      </a:pPr>
                      <a:r>
                        <a:rPr lang="en-US" sz="1400" u="none" strike="noStrike">
                          <a:effectLst/>
                          <a:uFill>
                            <a:solidFill>
                              <a:srgbClr val="000000"/>
                            </a:solidFill>
                          </a:uFill>
                        </a:rPr>
                        <a:t>Enter the status of the pet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a:effectLst/>
                          <a:uFill>
                            <a:solidFill>
                              <a:srgbClr val="000000"/>
                            </a:solidFill>
                          </a:uFill>
                        </a:rPr>
                        <a:t>The doctor should know the status of the pet to do his work and treat the animal   </a:t>
                      </a:r>
                      <a:endParaRPr lang="en-US" sz="1400" u="none" strike="noStrike">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66040" marR="62230" marT="10160" marB="0"/>
                </a:tc>
                <a:extLst>
                  <a:ext uri="{0D108BD9-81ED-4DB2-BD59-A6C34878D82A}">
                    <a16:rowId xmlns:a16="http://schemas.microsoft.com/office/drawing/2014/main" val="232281723"/>
                  </a:ext>
                </a:extLst>
              </a:tr>
              <a:tr h="965912">
                <a:tc>
                  <a:txBody>
                    <a:bodyPr/>
                    <a:lstStyle/>
                    <a:p>
                      <a:pPr marL="0" marR="0">
                        <a:lnSpc>
                          <a:spcPct val="107000"/>
                        </a:lnSpc>
                        <a:spcBef>
                          <a:spcPts val="0"/>
                        </a:spcBef>
                        <a:spcAft>
                          <a:spcPts val="0"/>
                        </a:spcAft>
                      </a:pPr>
                      <a:r>
                        <a:rPr lang="en-US" sz="1400">
                          <a:effectLst/>
                        </a:rPr>
                        <a:t>Post-Conditions: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tc>
                  <a:txBody>
                    <a:bodyPr/>
                    <a:lstStyle/>
                    <a:p>
                      <a:pPr marL="2540" marR="0">
                        <a:lnSpc>
                          <a:spcPct val="107000"/>
                        </a:lnSpc>
                        <a:spcBef>
                          <a:spcPts val="0"/>
                        </a:spcBef>
                        <a:spcAft>
                          <a:spcPts val="790"/>
                        </a:spcAft>
                      </a:pPr>
                      <a:r>
                        <a:rPr lang="en-US" sz="1400">
                          <a:effectLst/>
                        </a:rPr>
                        <a:t>The system will be ready to take the status of another pet </a:t>
                      </a:r>
                    </a:p>
                    <a:p>
                      <a:pPr marL="254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extLst>
                  <a:ext uri="{0D108BD9-81ED-4DB2-BD59-A6C34878D82A}">
                    <a16:rowId xmlns:a16="http://schemas.microsoft.com/office/drawing/2014/main" val="2444451510"/>
                  </a:ext>
                </a:extLst>
              </a:tr>
              <a:tr h="1138320">
                <a:tc>
                  <a:txBody>
                    <a:bodyPr/>
                    <a:lstStyle/>
                    <a:p>
                      <a:pPr marL="0" marR="0">
                        <a:lnSpc>
                          <a:spcPct val="107000"/>
                        </a:lnSpc>
                        <a:spcBef>
                          <a:spcPts val="0"/>
                        </a:spcBef>
                        <a:spcAft>
                          <a:spcPts val="0"/>
                        </a:spcAft>
                      </a:pPr>
                      <a:r>
                        <a:rPr lang="en-US" sz="1400" dirty="0">
                          <a:effectLst/>
                        </a:rPr>
                        <a:t>Exceptions: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6040" marR="62230" marT="10160" marB="0"/>
                </a:tc>
                <a:tc>
                  <a:txBody>
                    <a:bodyPr/>
                    <a:lstStyle/>
                    <a:p>
                      <a:pPr marL="342900" marR="0" lvl="0" indent="-342900" rtl="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The animal owner enters a false status about the pet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The information isn't enough to describe the status of the pet </a:t>
                      </a:r>
                      <a:endParaRPr lang="en-US" sz="1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66040" marR="62230" marT="10160" marB="0"/>
                </a:tc>
                <a:extLst>
                  <a:ext uri="{0D108BD9-81ED-4DB2-BD59-A6C34878D82A}">
                    <a16:rowId xmlns:a16="http://schemas.microsoft.com/office/drawing/2014/main" val="1443073575"/>
                  </a:ext>
                </a:extLst>
              </a:tr>
            </a:tbl>
          </a:graphicData>
        </a:graphic>
      </p:graphicFrame>
    </p:spTree>
    <p:extLst>
      <p:ext uri="{BB962C8B-B14F-4D97-AF65-F5344CB8AC3E}">
        <p14:creationId xmlns:p14="http://schemas.microsoft.com/office/powerpoint/2010/main" val="3339703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A5A0059-1778-4503-AE6F-98337358CD17}"/>
              </a:ext>
            </a:extLst>
          </p:cNvPr>
          <p:cNvSpPr>
            <a:spLocks noChangeArrowheads="1"/>
          </p:cNvSpPr>
          <p:nvPr/>
        </p:nvSpPr>
        <p:spPr bwMode="auto">
          <a:xfrm>
            <a:off x="0" y="397877"/>
            <a:ext cx="21323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0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Delete data button:</a:t>
            </a:r>
            <a:endParaRPr kumimoji="0" lang="en-US" altLang="ar-EG" sz="2000" i="0" u="none" strike="noStrike" cap="none" normalizeH="0" baseline="0" dirty="0">
              <a:ln>
                <a:noFill/>
              </a:ln>
              <a:solidFill>
                <a:schemeClr val="tx1"/>
              </a:solidFill>
              <a:effectLst/>
            </a:endParaRPr>
          </a:p>
        </p:txBody>
      </p:sp>
      <p:pic>
        <p:nvPicPr>
          <p:cNvPr id="27649" name="Picture 36">
            <a:extLst>
              <a:ext uri="{FF2B5EF4-FFF2-40B4-BE49-F238E27FC236}">
                <a16:creationId xmlns:a16="http://schemas.microsoft.com/office/drawing/2014/main" id="{63135E64-2976-47D1-8731-589911F06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132" y="797988"/>
            <a:ext cx="7731888" cy="54823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FC048ED-7F83-4E14-990F-1CE234E7765F}"/>
              </a:ext>
            </a:extLst>
          </p:cNvPr>
          <p:cNvSpPr>
            <a:spLocks noChangeArrowheads="1"/>
          </p:cNvSpPr>
          <p:nvPr/>
        </p:nvSpPr>
        <p:spPr bwMode="auto">
          <a:xfrm>
            <a:off x="1365812" y="6280324"/>
            <a:ext cx="63004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Deleting data screenshot</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7411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F776847-2B5F-401A-9CA9-DA929B26085F}"/>
              </a:ext>
            </a:extLst>
          </p:cNvPr>
          <p:cNvSpPr>
            <a:spLocks noChangeArrowheads="1"/>
          </p:cNvSpPr>
          <p:nvPr/>
        </p:nvSpPr>
        <p:spPr bwMode="auto">
          <a:xfrm>
            <a:off x="0" y="248463"/>
            <a:ext cx="15424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0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Reset button:</a:t>
            </a:r>
            <a:endParaRPr kumimoji="0" lang="en-US" altLang="ar-EG" sz="2000" i="0" u="none" strike="noStrike" cap="none" normalizeH="0" baseline="0" dirty="0">
              <a:ln>
                <a:noFill/>
              </a:ln>
              <a:solidFill>
                <a:schemeClr val="tx1"/>
              </a:solidFill>
              <a:effectLst/>
            </a:endParaRPr>
          </a:p>
        </p:txBody>
      </p:sp>
      <p:pic>
        <p:nvPicPr>
          <p:cNvPr id="28673" name="Picture 38">
            <a:extLst>
              <a:ext uri="{FF2B5EF4-FFF2-40B4-BE49-F238E27FC236}">
                <a16:creationId xmlns:a16="http://schemas.microsoft.com/office/drawing/2014/main" id="{042AAE52-6424-4BF5-BE2A-E39D70B99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6528"/>
            <a:ext cx="5959475" cy="56608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A898E2C-4A86-4A01-A132-F50ADA3D20D3}"/>
              </a:ext>
            </a:extLst>
          </p:cNvPr>
          <p:cNvSpPr>
            <a:spLocks noChangeArrowheads="1"/>
          </p:cNvSpPr>
          <p:nvPr/>
        </p:nvSpPr>
        <p:spPr bwMode="auto">
          <a:xfrm>
            <a:off x="-1122744" y="6488668"/>
            <a:ext cx="64748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Before resetting the data in the fields screenshot</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9AD88882-1C79-47EC-863B-098BA2E29653}"/>
              </a:ext>
            </a:extLst>
          </p:cNvPr>
          <p:cNvSpPr>
            <a:spLocks noChangeArrowheads="1"/>
          </p:cNvSpPr>
          <p:nvPr/>
        </p:nvSpPr>
        <p:spPr bwMode="auto">
          <a:xfrm>
            <a:off x="609600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pic>
        <p:nvPicPr>
          <p:cNvPr id="28676" name="Picture 39">
            <a:extLst>
              <a:ext uri="{FF2B5EF4-FFF2-40B4-BE49-F238E27FC236}">
                <a16:creationId xmlns:a16="http://schemas.microsoft.com/office/drawing/2014/main" id="{0ADDE570-9537-47D4-99C5-F17C4E7F8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6529"/>
            <a:ext cx="5959475" cy="56321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1125DD7-17B2-4F35-9DAF-9D958004BAE2}"/>
              </a:ext>
            </a:extLst>
          </p:cNvPr>
          <p:cNvSpPr>
            <a:spLocks noChangeArrowheads="1"/>
          </p:cNvSpPr>
          <p:nvPr/>
        </p:nvSpPr>
        <p:spPr bwMode="auto">
          <a:xfrm>
            <a:off x="5440102" y="6488668"/>
            <a:ext cx="6308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After the data is reset in the fields screenshot</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3648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945F63C-1DB2-4EF6-984B-B7C286385E3C}"/>
              </a:ext>
            </a:extLst>
          </p:cNvPr>
          <p:cNvSpPr>
            <a:spLocks noChangeArrowheads="1"/>
          </p:cNvSpPr>
          <p:nvPr/>
        </p:nvSpPr>
        <p:spPr bwMode="auto">
          <a:xfrm>
            <a:off x="0" y="445234"/>
            <a:ext cx="13997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00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Exit button:</a:t>
            </a:r>
            <a:endParaRPr kumimoji="0" lang="en-US" altLang="ar-EG" sz="2000" i="0" u="none" strike="noStrike" cap="none" normalizeH="0" baseline="0" dirty="0">
              <a:ln>
                <a:noFill/>
              </a:ln>
              <a:solidFill>
                <a:schemeClr val="tx1"/>
              </a:solidFill>
              <a:effectLst/>
            </a:endParaRPr>
          </a:p>
        </p:txBody>
      </p:sp>
      <p:pic>
        <p:nvPicPr>
          <p:cNvPr id="29697" name="Picture 40">
            <a:extLst>
              <a:ext uri="{FF2B5EF4-FFF2-40B4-BE49-F238E27FC236}">
                <a16:creationId xmlns:a16="http://schemas.microsoft.com/office/drawing/2014/main" id="{85DF1E8A-AE09-4780-AF5E-D19CA4825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845344"/>
            <a:ext cx="8900932" cy="56433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6148CB5-9E40-4872-BFE2-D194E08A08DA}"/>
              </a:ext>
            </a:extLst>
          </p:cNvPr>
          <p:cNvSpPr>
            <a:spLocks noChangeArrowheads="1"/>
          </p:cNvSpPr>
          <p:nvPr/>
        </p:nvSpPr>
        <p:spPr bwMode="auto">
          <a:xfrm>
            <a:off x="3148314" y="6488668"/>
            <a:ext cx="55828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1273175"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Before exiting from the program screenshot</a:t>
            </a:r>
            <a:endParaRPr kumimoji="0" lang="en-US" altLang="ar-EG"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1261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574BF07-180F-4E14-9ED7-B38AE0EB3067}"/>
              </a:ext>
            </a:extLst>
          </p:cNvPr>
          <p:cNvSpPr>
            <a:spLocks noChangeArrowheads="1"/>
          </p:cNvSpPr>
          <p:nvPr/>
        </p:nvSpPr>
        <p:spPr bwMode="auto">
          <a:xfrm>
            <a:off x="0" y="-1851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pic>
        <p:nvPicPr>
          <p:cNvPr id="30721" name="Picture 26">
            <a:extLst>
              <a:ext uri="{FF2B5EF4-FFF2-40B4-BE49-F238E27FC236}">
                <a16:creationId xmlns:a16="http://schemas.microsoft.com/office/drawing/2014/main" id="{3F9BB04C-26C9-4761-905F-E29AE7175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9500"/>
            <a:ext cx="12192000" cy="61750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2C1CF60B-4E3B-4717-8968-D404F2AA95EA}"/>
              </a:ext>
            </a:extLst>
          </p:cNvPr>
          <p:cNvSpPr>
            <a:spLocks noChangeArrowheads="1"/>
          </p:cNvSpPr>
          <p:nvPr/>
        </p:nvSpPr>
        <p:spPr bwMode="auto">
          <a:xfrm>
            <a:off x="-2650602" y="43405"/>
            <a:ext cx="89935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ar-EG"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Database screenshot added the data by the app</a:t>
            </a:r>
            <a:endParaRPr kumimoji="0" lang="en-US" altLang="ar-EG"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6727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7A5F8E3-934A-45C4-BD9D-0FA454F5FF0B}"/>
              </a:ext>
            </a:extLst>
          </p:cNvPr>
          <p:cNvGraphicFramePr>
            <a:graphicFrameLocks noGrp="1"/>
          </p:cNvGraphicFramePr>
          <p:nvPr>
            <p:ph idx="1"/>
            <p:extLst>
              <p:ext uri="{D42A27DB-BD31-4B8C-83A1-F6EECF244321}">
                <p14:modId xmlns:p14="http://schemas.microsoft.com/office/powerpoint/2010/main" val="262729626"/>
              </p:ext>
            </p:extLst>
          </p:nvPr>
        </p:nvGraphicFramePr>
        <p:xfrm>
          <a:off x="1" y="0"/>
          <a:ext cx="6227180" cy="6881378"/>
        </p:xfrm>
        <a:graphic>
          <a:graphicData uri="http://schemas.openxmlformats.org/drawingml/2006/table">
            <a:tbl>
              <a:tblPr firstRow="1" firstCol="1" bandRow="1">
                <a:tableStyleId>{5C22544A-7EE6-4342-B048-85BDC9FD1C3A}</a:tableStyleId>
              </a:tblPr>
              <a:tblGrid>
                <a:gridCol w="1433408">
                  <a:extLst>
                    <a:ext uri="{9D8B030D-6E8A-4147-A177-3AD203B41FA5}">
                      <a16:colId xmlns:a16="http://schemas.microsoft.com/office/drawing/2014/main" val="3366251934"/>
                    </a:ext>
                  </a:extLst>
                </a:gridCol>
                <a:gridCol w="4793772">
                  <a:extLst>
                    <a:ext uri="{9D8B030D-6E8A-4147-A177-3AD203B41FA5}">
                      <a16:colId xmlns:a16="http://schemas.microsoft.com/office/drawing/2014/main" val="1659158940"/>
                    </a:ext>
                  </a:extLst>
                </a:gridCol>
              </a:tblGrid>
              <a:tr h="573708">
                <a:tc>
                  <a:txBody>
                    <a:bodyPr/>
                    <a:lstStyle/>
                    <a:p>
                      <a:pPr marL="0" marR="0">
                        <a:lnSpc>
                          <a:spcPct val="107000"/>
                        </a:lnSpc>
                        <a:spcBef>
                          <a:spcPts val="0"/>
                        </a:spcBef>
                        <a:spcAft>
                          <a:spcPts val="0"/>
                        </a:spcAft>
                      </a:pPr>
                      <a:r>
                        <a:rPr lang="en-US" sz="1400">
                          <a:effectLst/>
                        </a:rPr>
                        <a:t>Name: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tc>
                  <a:txBody>
                    <a:bodyPr/>
                    <a:lstStyle/>
                    <a:p>
                      <a:pPr marL="2540" marR="0">
                        <a:lnSpc>
                          <a:spcPct val="107000"/>
                        </a:lnSpc>
                        <a:spcBef>
                          <a:spcPts val="0"/>
                        </a:spcBef>
                        <a:spcAft>
                          <a:spcPts val="0"/>
                        </a:spcAft>
                      </a:pPr>
                      <a:r>
                        <a:rPr lang="en-US" sz="1400">
                          <a:effectLst/>
                        </a:rPr>
                        <a:t>Book by The Staff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extLst>
                  <a:ext uri="{0D108BD9-81ED-4DB2-BD59-A6C34878D82A}">
                    <a16:rowId xmlns:a16="http://schemas.microsoft.com/office/drawing/2014/main" val="3278336146"/>
                  </a:ext>
                </a:extLst>
              </a:tr>
              <a:tr h="564093">
                <a:tc>
                  <a:txBody>
                    <a:bodyPr/>
                    <a:lstStyle/>
                    <a:p>
                      <a:pPr marL="0" marR="0">
                        <a:lnSpc>
                          <a:spcPct val="107000"/>
                        </a:lnSpc>
                        <a:spcBef>
                          <a:spcPts val="0"/>
                        </a:spcBef>
                        <a:spcAft>
                          <a:spcPts val="0"/>
                        </a:spcAft>
                      </a:pPr>
                      <a:r>
                        <a:rPr lang="en-US" sz="1400">
                          <a:effectLst/>
                        </a:rPr>
                        <a:t>Number: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tc>
                  <a:txBody>
                    <a:bodyPr/>
                    <a:lstStyle/>
                    <a:p>
                      <a:pPr marL="2540" marR="0">
                        <a:lnSpc>
                          <a:spcPct val="107000"/>
                        </a:lnSpc>
                        <a:spcBef>
                          <a:spcPts val="0"/>
                        </a:spcBef>
                        <a:spcAft>
                          <a:spcPts val="0"/>
                        </a:spcAft>
                      </a:pPr>
                      <a:r>
                        <a:rPr lang="en-US" sz="1400" dirty="0">
                          <a:effectLst/>
                        </a:rPr>
                        <a:t>UC3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extLst>
                  <a:ext uri="{0D108BD9-81ED-4DB2-BD59-A6C34878D82A}">
                    <a16:rowId xmlns:a16="http://schemas.microsoft.com/office/drawing/2014/main" val="3547269864"/>
                  </a:ext>
                </a:extLst>
              </a:tr>
              <a:tr h="662168">
                <a:tc>
                  <a:txBody>
                    <a:bodyPr/>
                    <a:lstStyle/>
                    <a:p>
                      <a:pPr marL="0" marR="0">
                        <a:lnSpc>
                          <a:spcPct val="107000"/>
                        </a:lnSpc>
                        <a:spcBef>
                          <a:spcPts val="0"/>
                        </a:spcBef>
                        <a:spcAft>
                          <a:spcPts val="0"/>
                        </a:spcAft>
                      </a:pPr>
                      <a:r>
                        <a:rPr lang="en-US" sz="1400">
                          <a:effectLst/>
                        </a:rPr>
                        <a:t>Description: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tc>
                  <a:txBody>
                    <a:bodyPr/>
                    <a:lstStyle/>
                    <a:p>
                      <a:pPr marL="2540" marR="0">
                        <a:lnSpc>
                          <a:spcPct val="107000"/>
                        </a:lnSpc>
                        <a:spcBef>
                          <a:spcPts val="0"/>
                        </a:spcBef>
                        <a:spcAft>
                          <a:spcPts val="0"/>
                        </a:spcAft>
                      </a:pPr>
                      <a:r>
                        <a:rPr lang="en-US" sz="1400">
                          <a:effectLst/>
                        </a:rPr>
                        <a:t>The employees recording the information of pet`s owners and pet , The animal's owner can call by phone f 	or reservations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extLst>
                  <a:ext uri="{0D108BD9-81ED-4DB2-BD59-A6C34878D82A}">
                    <a16:rowId xmlns:a16="http://schemas.microsoft.com/office/drawing/2014/main" val="3047160624"/>
                  </a:ext>
                </a:extLst>
              </a:tr>
              <a:tr h="566229">
                <a:tc>
                  <a:txBody>
                    <a:bodyPr/>
                    <a:lstStyle/>
                    <a:p>
                      <a:pPr marL="0" marR="0">
                        <a:lnSpc>
                          <a:spcPct val="107000"/>
                        </a:lnSpc>
                        <a:spcBef>
                          <a:spcPts val="0"/>
                        </a:spcBef>
                        <a:spcAft>
                          <a:spcPts val="0"/>
                        </a:spcAft>
                      </a:pPr>
                      <a:r>
                        <a:rPr lang="en-US" sz="1400">
                          <a:effectLst/>
                        </a:rPr>
                        <a:t>Actors: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tc>
                  <a:txBody>
                    <a:bodyPr/>
                    <a:lstStyle/>
                    <a:p>
                      <a:pPr marL="2540" marR="0">
                        <a:lnSpc>
                          <a:spcPct val="107000"/>
                        </a:lnSpc>
                        <a:spcBef>
                          <a:spcPts val="0"/>
                        </a:spcBef>
                        <a:spcAft>
                          <a:spcPts val="0"/>
                        </a:spcAft>
                      </a:pPr>
                      <a:r>
                        <a:rPr lang="en-US" sz="1400">
                          <a:effectLst/>
                        </a:rPr>
                        <a:t>Employees – pet`s owners – pet – Mobile phone – Database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extLst>
                  <a:ext uri="{0D108BD9-81ED-4DB2-BD59-A6C34878D82A}">
                    <a16:rowId xmlns:a16="http://schemas.microsoft.com/office/drawing/2014/main" val="3516418236"/>
                  </a:ext>
                </a:extLst>
              </a:tr>
              <a:tr h="579050">
                <a:tc>
                  <a:txBody>
                    <a:bodyPr/>
                    <a:lstStyle/>
                    <a:p>
                      <a:pPr marL="0" marR="0">
                        <a:lnSpc>
                          <a:spcPct val="107000"/>
                        </a:lnSpc>
                        <a:spcBef>
                          <a:spcPts val="0"/>
                        </a:spcBef>
                        <a:spcAft>
                          <a:spcPts val="0"/>
                        </a:spcAft>
                      </a:pPr>
                      <a:r>
                        <a:rPr lang="en-US" sz="1400">
                          <a:effectLst/>
                        </a:rPr>
                        <a:t>Pre-Conditions: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tc>
                  <a:txBody>
                    <a:bodyPr/>
                    <a:lstStyle/>
                    <a:p>
                      <a:pPr marL="2540" marR="0">
                        <a:lnSpc>
                          <a:spcPct val="107000"/>
                        </a:lnSpc>
                        <a:spcBef>
                          <a:spcPts val="0"/>
                        </a:spcBef>
                        <a:spcAft>
                          <a:spcPts val="0"/>
                        </a:spcAft>
                      </a:pPr>
                      <a:r>
                        <a:rPr lang="en-US" sz="1400">
                          <a:effectLst/>
                        </a:rPr>
                        <a:t>The owner of the animal must call first to make reservations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extLst>
                  <a:ext uri="{0D108BD9-81ED-4DB2-BD59-A6C34878D82A}">
                    <a16:rowId xmlns:a16="http://schemas.microsoft.com/office/drawing/2014/main" val="3356826601"/>
                  </a:ext>
                </a:extLst>
              </a:tr>
              <a:tr h="1979239">
                <a:tc>
                  <a:txBody>
                    <a:bodyPr/>
                    <a:lstStyle/>
                    <a:p>
                      <a:pPr marL="0" marR="0">
                        <a:lnSpc>
                          <a:spcPct val="107000"/>
                        </a:lnSpc>
                        <a:spcBef>
                          <a:spcPts val="0"/>
                        </a:spcBef>
                        <a:spcAft>
                          <a:spcPts val="0"/>
                        </a:spcAft>
                      </a:pPr>
                      <a:r>
                        <a:rPr lang="en-US" sz="1400">
                          <a:effectLst/>
                        </a:rPr>
                        <a:t>Scenario: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tc>
                  <a:txBody>
                    <a:bodyPr/>
                    <a:lstStyle/>
                    <a:p>
                      <a:pPr marL="2540" marR="0">
                        <a:lnSpc>
                          <a:spcPct val="107000"/>
                        </a:lnSpc>
                        <a:spcBef>
                          <a:spcPts val="0"/>
                        </a:spcBef>
                        <a:spcAft>
                          <a:spcPts val="0"/>
                        </a:spcAft>
                      </a:pPr>
                      <a:r>
                        <a:rPr lang="en-US" sz="1400" dirty="0">
                          <a:effectLst/>
                        </a:rPr>
                        <a:t>The employee receives the calls then:  </a:t>
                      </a:r>
                    </a:p>
                    <a:p>
                      <a:pPr marL="2540" marR="0">
                        <a:lnSpc>
                          <a:spcPct val="107000"/>
                        </a:lnSpc>
                        <a:spcBef>
                          <a:spcPts val="0"/>
                        </a:spcBef>
                        <a:spcAft>
                          <a:spcPts val="0"/>
                        </a:spcAft>
                      </a:pPr>
                      <a:r>
                        <a:rPr lang="en-US" sz="1400" dirty="0">
                          <a:effectLst/>
                        </a:rPr>
                        <a:t>1-answers calls  </a:t>
                      </a:r>
                    </a:p>
                    <a:p>
                      <a:pPr marL="2540" marR="0">
                        <a:lnSpc>
                          <a:spcPct val="107000"/>
                        </a:lnSpc>
                        <a:spcBef>
                          <a:spcPts val="0"/>
                        </a:spcBef>
                        <a:spcAft>
                          <a:spcPts val="0"/>
                        </a:spcAft>
                      </a:pPr>
                      <a:r>
                        <a:rPr lang="en-US" sz="1400" dirty="0">
                          <a:effectLst/>
                        </a:rPr>
                        <a:t>2-Entering data  </a:t>
                      </a:r>
                    </a:p>
                    <a:p>
                      <a:pPr marL="2540" marR="0">
                        <a:lnSpc>
                          <a:spcPct val="107000"/>
                        </a:lnSpc>
                        <a:spcBef>
                          <a:spcPts val="0"/>
                        </a:spcBef>
                        <a:spcAft>
                          <a:spcPts val="0"/>
                        </a:spcAft>
                      </a:pPr>
                      <a:r>
                        <a:rPr lang="en-US" sz="1400" dirty="0">
                          <a:effectLst/>
                        </a:rPr>
                        <a:t>3-Keeping records  </a:t>
                      </a:r>
                    </a:p>
                    <a:p>
                      <a:pPr marL="2540" marR="0" algn="just">
                        <a:lnSpc>
                          <a:spcPct val="107000"/>
                        </a:lnSpc>
                        <a:spcBef>
                          <a:spcPts val="0"/>
                        </a:spcBef>
                        <a:spcAft>
                          <a:spcPts val="0"/>
                        </a:spcAft>
                      </a:pPr>
                      <a:r>
                        <a:rPr lang="en-US" sz="1400" dirty="0">
                          <a:effectLst/>
                        </a:rPr>
                        <a:t>4-Informing the person responsible in the event of the arrival of pet's owners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extLst>
                  <a:ext uri="{0D108BD9-81ED-4DB2-BD59-A6C34878D82A}">
                    <a16:rowId xmlns:a16="http://schemas.microsoft.com/office/drawing/2014/main" val="3545274527"/>
                  </a:ext>
                </a:extLst>
              </a:tr>
              <a:tr h="662168">
                <a:tc>
                  <a:txBody>
                    <a:bodyPr/>
                    <a:lstStyle/>
                    <a:p>
                      <a:pPr marL="0" marR="0">
                        <a:lnSpc>
                          <a:spcPct val="107000"/>
                        </a:lnSpc>
                        <a:spcBef>
                          <a:spcPts val="0"/>
                        </a:spcBef>
                        <a:spcAft>
                          <a:spcPts val="0"/>
                        </a:spcAft>
                      </a:pPr>
                      <a:r>
                        <a:rPr lang="en-US" sz="1400">
                          <a:effectLst/>
                        </a:rPr>
                        <a:t>Post-Conditions: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tc>
                  <a:txBody>
                    <a:bodyPr/>
                    <a:lstStyle/>
                    <a:p>
                      <a:pPr marL="2540" marR="0">
                        <a:lnSpc>
                          <a:spcPct val="107000"/>
                        </a:lnSpc>
                        <a:spcBef>
                          <a:spcPts val="0"/>
                        </a:spcBef>
                        <a:spcAft>
                          <a:spcPts val="0"/>
                        </a:spcAft>
                      </a:pPr>
                      <a:r>
                        <a:rPr lang="en-US" sz="1400">
                          <a:effectLst/>
                        </a:rPr>
                        <a:t>The reservation is recorded and the owner of the animal can come at the appointed time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extLst>
                  <a:ext uri="{0D108BD9-81ED-4DB2-BD59-A6C34878D82A}">
                    <a16:rowId xmlns:a16="http://schemas.microsoft.com/office/drawing/2014/main" val="143664799"/>
                  </a:ext>
                </a:extLst>
              </a:tr>
              <a:tr h="1271345">
                <a:tc>
                  <a:txBody>
                    <a:bodyPr/>
                    <a:lstStyle/>
                    <a:p>
                      <a:pPr marL="0" marR="0">
                        <a:lnSpc>
                          <a:spcPct val="107000"/>
                        </a:lnSpc>
                        <a:spcBef>
                          <a:spcPts val="0"/>
                        </a:spcBef>
                        <a:spcAft>
                          <a:spcPts val="0"/>
                        </a:spcAft>
                      </a:pPr>
                      <a:r>
                        <a:rPr lang="en-US" sz="1400" dirty="0">
                          <a:effectLst/>
                        </a:rPr>
                        <a:t>Exceptions: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tc>
                  <a:txBody>
                    <a:bodyPr/>
                    <a:lstStyle/>
                    <a:p>
                      <a:pPr marL="2540" marR="0">
                        <a:lnSpc>
                          <a:spcPct val="107000"/>
                        </a:lnSpc>
                        <a:spcBef>
                          <a:spcPts val="0"/>
                        </a:spcBef>
                        <a:spcAft>
                          <a:spcPts val="0"/>
                        </a:spcAft>
                      </a:pPr>
                      <a:r>
                        <a:rPr lang="en-US" sz="1400" dirty="0">
                          <a:effectLst/>
                        </a:rPr>
                        <a:t>1-A malfunction occurs in the phone  </a:t>
                      </a:r>
                    </a:p>
                    <a:p>
                      <a:pPr marL="2540" marR="0">
                        <a:lnSpc>
                          <a:spcPct val="99000"/>
                        </a:lnSpc>
                        <a:spcBef>
                          <a:spcPts val="0"/>
                        </a:spcBef>
                        <a:spcAft>
                          <a:spcPts val="10"/>
                        </a:spcAft>
                      </a:pPr>
                      <a:r>
                        <a:rPr lang="en-US" sz="1400" dirty="0">
                          <a:effectLst/>
                        </a:rPr>
                        <a:t>2- Unavailability of the appropriate time to book that the owner of the animal wants it.  </a:t>
                      </a:r>
                    </a:p>
                    <a:p>
                      <a:pPr marL="2540" marR="0">
                        <a:lnSpc>
                          <a:spcPct val="107000"/>
                        </a:lnSpc>
                        <a:spcBef>
                          <a:spcPts val="0"/>
                        </a:spcBef>
                        <a:spcAft>
                          <a:spcPts val="0"/>
                        </a:spcAft>
                      </a:pPr>
                      <a:r>
                        <a:rPr lang="en-US" sz="1400" dirty="0">
                          <a:effectLst/>
                        </a:rPr>
                        <a:t>3-Failure to respond to him when calling (if the center is closed)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6040" marR="60960" marT="10795" marB="0"/>
                </a:tc>
                <a:extLst>
                  <a:ext uri="{0D108BD9-81ED-4DB2-BD59-A6C34878D82A}">
                    <a16:rowId xmlns:a16="http://schemas.microsoft.com/office/drawing/2014/main" val="1930881520"/>
                  </a:ext>
                </a:extLst>
              </a:tr>
            </a:tbl>
          </a:graphicData>
        </a:graphic>
      </p:graphicFrame>
      <p:graphicFrame>
        <p:nvGraphicFramePr>
          <p:cNvPr id="6" name="Table 5">
            <a:extLst>
              <a:ext uri="{FF2B5EF4-FFF2-40B4-BE49-F238E27FC236}">
                <a16:creationId xmlns:a16="http://schemas.microsoft.com/office/drawing/2014/main" id="{B0E74557-4AC9-47CE-8AC9-C65DCCF11FCD}"/>
              </a:ext>
            </a:extLst>
          </p:cNvPr>
          <p:cNvGraphicFramePr>
            <a:graphicFrameLocks noGrp="1"/>
          </p:cNvGraphicFramePr>
          <p:nvPr>
            <p:extLst>
              <p:ext uri="{D42A27DB-BD31-4B8C-83A1-F6EECF244321}">
                <p14:modId xmlns:p14="http://schemas.microsoft.com/office/powerpoint/2010/main" val="47963468"/>
              </p:ext>
            </p:extLst>
          </p:nvPr>
        </p:nvGraphicFramePr>
        <p:xfrm>
          <a:off x="6415405" y="0"/>
          <a:ext cx="5776595" cy="6874734"/>
        </p:xfrm>
        <a:graphic>
          <a:graphicData uri="http://schemas.openxmlformats.org/drawingml/2006/table">
            <a:tbl>
              <a:tblPr firstRow="1" firstCol="1" bandRow="1">
                <a:tableStyleId>{5C22544A-7EE6-4342-B048-85BDC9FD1C3A}</a:tableStyleId>
              </a:tblPr>
              <a:tblGrid>
                <a:gridCol w="1327924">
                  <a:extLst>
                    <a:ext uri="{9D8B030D-6E8A-4147-A177-3AD203B41FA5}">
                      <a16:colId xmlns:a16="http://schemas.microsoft.com/office/drawing/2014/main" val="2224252698"/>
                    </a:ext>
                  </a:extLst>
                </a:gridCol>
                <a:gridCol w="4448671">
                  <a:extLst>
                    <a:ext uri="{9D8B030D-6E8A-4147-A177-3AD203B41FA5}">
                      <a16:colId xmlns:a16="http://schemas.microsoft.com/office/drawing/2014/main" val="1817036194"/>
                    </a:ext>
                  </a:extLst>
                </a:gridCol>
              </a:tblGrid>
              <a:tr h="753006">
                <a:tc>
                  <a:txBody>
                    <a:bodyPr/>
                    <a:lstStyle/>
                    <a:p>
                      <a:pPr marL="0" marR="0">
                        <a:lnSpc>
                          <a:spcPct val="107000"/>
                        </a:lnSpc>
                        <a:spcBef>
                          <a:spcPts val="0"/>
                        </a:spcBef>
                        <a:spcAft>
                          <a:spcPts val="0"/>
                        </a:spcAft>
                      </a:pPr>
                      <a:r>
                        <a:rPr lang="en-US" sz="1400">
                          <a:effectLst/>
                        </a:rPr>
                        <a:t>Name: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tc>
                  <a:txBody>
                    <a:bodyPr/>
                    <a:lstStyle/>
                    <a:p>
                      <a:pPr marL="5080" marR="0">
                        <a:lnSpc>
                          <a:spcPct val="107000"/>
                        </a:lnSpc>
                        <a:spcBef>
                          <a:spcPts val="0"/>
                        </a:spcBef>
                        <a:spcAft>
                          <a:spcPts val="0"/>
                        </a:spcAft>
                      </a:pPr>
                      <a:r>
                        <a:rPr lang="en-US" sz="1400">
                          <a:effectLst/>
                        </a:rPr>
                        <a:t>Manage employee  </a:t>
                      </a:r>
                    </a:p>
                    <a:p>
                      <a:pPr marL="5080" marR="0">
                        <a:lnSpc>
                          <a:spcPct val="107000"/>
                        </a:lnSpc>
                        <a:spcBef>
                          <a:spcPts val="0"/>
                        </a:spcBef>
                        <a:spcAft>
                          <a:spcPts val="0"/>
                        </a:spcAft>
                      </a:pPr>
                      <a:r>
                        <a:rPr lang="en-US" sz="1400">
                          <a:effectLst/>
                        </a:rPr>
                        <a:t>  </a:t>
                      </a:r>
                    </a:p>
                    <a:p>
                      <a:pPr marL="508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extLst>
                  <a:ext uri="{0D108BD9-81ED-4DB2-BD59-A6C34878D82A}">
                    <a16:rowId xmlns:a16="http://schemas.microsoft.com/office/drawing/2014/main" val="3540027068"/>
                  </a:ext>
                </a:extLst>
              </a:tr>
              <a:tr h="505450">
                <a:tc>
                  <a:txBody>
                    <a:bodyPr/>
                    <a:lstStyle/>
                    <a:p>
                      <a:pPr marL="0" marR="0">
                        <a:lnSpc>
                          <a:spcPct val="107000"/>
                        </a:lnSpc>
                        <a:spcBef>
                          <a:spcPts val="0"/>
                        </a:spcBef>
                        <a:spcAft>
                          <a:spcPts val="0"/>
                        </a:spcAft>
                      </a:pPr>
                      <a:r>
                        <a:rPr lang="en-US" sz="1400">
                          <a:effectLst/>
                        </a:rPr>
                        <a:t>Number: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tc>
                  <a:txBody>
                    <a:bodyPr/>
                    <a:lstStyle/>
                    <a:p>
                      <a:pPr marL="5080" marR="0">
                        <a:lnSpc>
                          <a:spcPct val="107000"/>
                        </a:lnSpc>
                        <a:spcBef>
                          <a:spcPts val="0"/>
                        </a:spcBef>
                        <a:spcAft>
                          <a:spcPts val="0"/>
                        </a:spcAft>
                      </a:pPr>
                      <a:r>
                        <a:rPr lang="en-US" sz="1400">
                          <a:effectLst/>
                        </a:rPr>
                        <a:t>UC4 </a:t>
                      </a:r>
                    </a:p>
                    <a:p>
                      <a:pPr marL="508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extLst>
                  <a:ext uri="{0D108BD9-81ED-4DB2-BD59-A6C34878D82A}">
                    <a16:rowId xmlns:a16="http://schemas.microsoft.com/office/drawing/2014/main" val="1944923185"/>
                  </a:ext>
                </a:extLst>
              </a:tr>
              <a:tr h="672066">
                <a:tc>
                  <a:txBody>
                    <a:bodyPr/>
                    <a:lstStyle/>
                    <a:p>
                      <a:pPr marL="0" marR="0">
                        <a:lnSpc>
                          <a:spcPct val="107000"/>
                        </a:lnSpc>
                        <a:spcBef>
                          <a:spcPts val="0"/>
                        </a:spcBef>
                        <a:spcAft>
                          <a:spcPts val="0"/>
                        </a:spcAft>
                      </a:pPr>
                      <a:r>
                        <a:rPr lang="en-US" sz="1400">
                          <a:effectLst/>
                        </a:rPr>
                        <a:t>Description: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tc>
                  <a:txBody>
                    <a:bodyPr/>
                    <a:lstStyle/>
                    <a:p>
                      <a:pPr marL="5080" marR="0">
                        <a:lnSpc>
                          <a:spcPct val="107000"/>
                        </a:lnSpc>
                        <a:spcBef>
                          <a:spcPts val="0"/>
                        </a:spcBef>
                        <a:spcAft>
                          <a:spcPts val="0"/>
                        </a:spcAft>
                      </a:pPr>
                      <a:r>
                        <a:rPr lang="en-US" sz="1400">
                          <a:effectLst/>
                        </a:rPr>
                        <a:t>It helps admin to manage employee data (add or remove or edit)  </a:t>
                      </a:r>
                    </a:p>
                    <a:p>
                      <a:pPr marL="508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extLst>
                  <a:ext uri="{0D108BD9-81ED-4DB2-BD59-A6C34878D82A}">
                    <a16:rowId xmlns:a16="http://schemas.microsoft.com/office/drawing/2014/main" val="1345197456"/>
                  </a:ext>
                </a:extLst>
              </a:tr>
              <a:tr h="441557">
                <a:tc>
                  <a:txBody>
                    <a:bodyPr/>
                    <a:lstStyle/>
                    <a:p>
                      <a:pPr marL="0" marR="0">
                        <a:lnSpc>
                          <a:spcPct val="107000"/>
                        </a:lnSpc>
                        <a:spcBef>
                          <a:spcPts val="0"/>
                        </a:spcBef>
                        <a:spcAft>
                          <a:spcPts val="0"/>
                        </a:spcAft>
                      </a:pPr>
                      <a:r>
                        <a:rPr lang="en-US" sz="1400">
                          <a:effectLst/>
                        </a:rPr>
                        <a:t>Actors: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tc>
                  <a:txBody>
                    <a:bodyPr/>
                    <a:lstStyle/>
                    <a:p>
                      <a:pPr marL="5080" marR="0">
                        <a:lnSpc>
                          <a:spcPct val="107000"/>
                        </a:lnSpc>
                        <a:spcBef>
                          <a:spcPts val="0"/>
                        </a:spcBef>
                        <a:spcAft>
                          <a:spcPts val="0"/>
                        </a:spcAft>
                      </a:pPr>
                      <a:r>
                        <a:rPr lang="en-US" sz="1400">
                          <a:effectLst/>
                        </a:rPr>
                        <a:t>Admin – Database – Database server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extLst>
                  <a:ext uri="{0D108BD9-81ED-4DB2-BD59-A6C34878D82A}">
                    <a16:rowId xmlns:a16="http://schemas.microsoft.com/office/drawing/2014/main" val="574227553"/>
                  </a:ext>
                </a:extLst>
              </a:tr>
              <a:tr h="505450">
                <a:tc>
                  <a:txBody>
                    <a:bodyPr/>
                    <a:lstStyle/>
                    <a:p>
                      <a:pPr marL="0" marR="0">
                        <a:lnSpc>
                          <a:spcPct val="107000"/>
                        </a:lnSpc>
                        <a:spcBef>
                          <a:spcPts val="0"/>
                        </a:spcBef>
                        <a:spcAft>
                          <a:spcPts val="0"/>
                        </a:spcAft>
                      </a:pPr>
                      <a:r>
                        <a:rPr lang="en-US" sz="1400">
                          <a:effectLst/>
                        </a:rPr>
                        <a:t>Pre-Conditions: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tc>
                  <a:txBody>
                    <a:bodyPr/>
                    <a:lstStyle/>
                    <a:p>
                      <a:pPr marL="5080" marR="0">
                        <a:lnSpc>
                          <a:spcPct val="107000"/>
                        </a:lnSpc>
                        <a:spcBef>
                          <a:spcPts val="0"/>
                        </a:spcBef>
                        <a:spcAft>
                          <a:spcPts val="0"/>
                        </a:spcAft>
                      </a:pPr>
                      <a:r>
                        <a:rPr lang="en-US" sz="1400">
                          <a:effectLst/>
                        </a:rPr>
                        <a:t>Admin must be logged in first  </a:t>
                      </a:r>
                    </a:p>
                    <a:p>
                      <a:pPr marL="508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extLst>
                  <a:ext uri="{0D108BD9-81ED-4DB2-BD59-A6C34878D82A}">
                    <a16:rowId xmlns:a16="http://schemas.microsoft.com/office/drawing/2014/main" val="2630129425"/>
                  </a:ext>
                </a:extLst>
              </a:tr>
              <a:tr h="1743231">
                <a:tc>
                  <a:txBody>
                    <a:bodyPr/>
                    <a:lstStyle/>
                    <a:p>
                      <a:pPr marL="0" marR="0">
                        <a:lnSpc>
                          <a:spcPct val="107000"/>
                        </a:lnSpc>
                        <a:spcBef>
                          <a:spcPts val="0"/>
                        </a:spcBef>
                        <a:spcAft>
                          <a:spcPts val="0"/>
                        </a:spcAft>
                      </a:pPr>
                      <a:r>
                        <a:rPr lang="en-US" sz="1400" dirty="0">
                          <a:effectLst/>
                        </a:rPr>
                        <a:t>Scenario: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tc>
                  <a:txBody>
                    <a:bodyPr/>
                    <a:lstStyle/>
                    <a:p>
                      <a:pPr marL="5080" marR="0">
                        <a:lnSpc>
                          <a:spcPct val="107000"/>
                        </a:lnSpc>
                        <a:spcBef>
                          <a:spcPts val="0"/>
                        </a:spcBef>
                        <a:spcAft>
                          <a:spcPts val="0"/>
                        </a:spcAft>
                      </a:pPr>
                      <a:r>
                        <a:rPr lang="en-US" sz="1400" dirty="0">
                          <a:effectLst/>
                        </a:rPr>
                        <a:t>Admin can log in to management then he can do: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Add employee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Remove employee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Edit employee data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Edit salary for the employee  </a:t>
                      </a:r>
                    </a:p>
                    <a:p>
                      <a:pPr marL="462915" marR="0">
                        <a:lnSpc>
                          <a:spcPct val="107000"/>
                        </a:lnSpc>
                        <a:spcBef>
                          <a:spcPts val="0"/>
                        </a:spcBef>
                        <a:spcAft>
                          <a:spcPts val="0"/>
                        </a:spcAft>
                      </a:pPr>
                      <a:r>
                        <a:rPr lang="en-US" sz="1400" dirty="0">
                          <a:effectLst/>
                        </a:rPr>
                        <a:t>The modified data will be updated in data base  </a:t>
                      </a:r>
                    </a:p>
                    <a:p>
                      <a:pPr marL="508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extLst>
                  <a:ext uri="{0D108BD9-81ED-4DB2-BD59-A6C34878D82A}">
                    <a16:rowId xmlns:a16="http://schemas.microsoft.com/office/drawing/2014/main" val="1815132123"/>
                  </a:ext>
                </a:extLst>
              </a:tr>
              <a:tr h="753006">
                <a:tc>
                  <a:txBody>
                    <a:bodyPr/>
                    <a:lstStyle/>
                    <a:p>
                      <a:pPr marL="0" marR="0">
                        <a:lnSpc>
                          <a:spcPct val="107000"/>
                        </a:lnSpc>
                        <a:spcBef>
                          <a:spcPts val="0"/>
                        </a:spcBef>
                        <a:spcAft>
                          <a:spcPts val="0"/>
                        </a:spcAft>
                      </a:pPr>
                      <a:r>
                        <a:rPr lang="en-US" sz="1400">
                          <a:effectLst/>
                        </a:rPr>
                        <a:t>Post-Conditions: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tc>
                  <a:txBody>
                    <a:bodyPr/>
                    <a:lstStyle/>
                    <a:p>
                      <a:pPr marL="5080" marR="0">
                        <a:lnSpc>
                          <a:spcPct val="107000"/>
                        </a:lnSpc>
                        <a:spcBef>
                          <a:spcPts val="0"/>
                        </a:spcBef>
                        <a:spcAft>
                          <a:spcPts val="0"/>
                        </a:spcAft>
                      </a:pPr>
                      <a:r>
                        <a:rPr lang="en-US" sz="1400">
                          <a:effectLst/>
                        </a:rPr>
                        <a:t>The system will return to the main admin panel  </a:t>
                      </a:r>
                    </a:p>
                    <a:p>
                      <a:pPr marL="5080" marR="0">
                        <a:lnSpc>
                          <a:spcPct val="107000"/>
                        </a:lnSpc>
                        <a:spcBef>
                          <a:spcPts val="0"/>
                        </a:spcBef>
                        <a:spcAft>
                          <a:spcPts val="5"/>
                        </a:spcAft>
                      </a:pPr>
                      <a:r>
                        <a:rPr lang="en-US" sz="1400">
                          <a:effectLst/>
                        </a:rPr>
                        <a:t>  </a:t>
                      </a:r>
                    </a:p>
                    <a:p>
                      <a:pPr marL="508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extLst>
                  <a:ext uri="{0D108BD9-81ED-4DB2-BD59-A6C34878D82A}">
                    <a16:rowId xmlns:a16="http://schemas.microsoft.com/office/drawing/2014/main" val="3460442104"/>
                  </a:ext>
                </a:extLst>
              </a:tr>
              <a:tr h="1484234">
                <a:tc>
                  <a:txBody>
                    <a:bodyPr/>
                    <a:lstStyle/>
                    <a:p>
                      <a:pPr marL="0" marR="0">
                        <a:lnSpc>
                          <a:spcPct val="107000"/>
                        </a:lnSpc>
                        <a:spcBef>
                          <a:spcPts val="0"/>
                        </a:spcBef>
                        <a:spcAft>
                          <a:spcPts val="0"/>
                        </a:spcAft>
                      </a:pPr>
                      <a:r>
                        <a:rPr lang="en-US" sz="1400">
                          <a:effectLst/>
                        </a:rPr>
                        <a:t>Exceptions: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2552" marR="59837" marT="14049" marB="0"/>
                </a:tc>
                <a:tc>
                  <a:txBody>
                    <a:bodyPr/>
                    <a:lstStyle/>
                    <a:p>
                      <a:pPr marL="342900" marR="0" lvl="0" indent="-342900" rtl="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Admin can’t log in (username or password error)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Try to define salary as zero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Add existing employee  </a:t>
                      </a:r>
                      <a:endParaRPr lang="en-US" sz="1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52552" marR="59837" marT="14049" marB="0"/>
                </a:tc>
                <a:extLst>
                  <a:ext uri="{0D108BD9-81ED-4DB2-BD59-A6C34878D82A}">
                    <a16:rowId xmlns:a16="http://schemas.microsoft.com/office/drawing/2014/main" val="2652128884"/>
                  </a:ext>
                </a:extLst>
              </a:tr>
            </a:tbl>
          </a:graphicData>
        </a:graphic>
      </p:graphicFrame>
    </p:spTree>
    <p:extLst>
      <p:ext uri="{BB962C8B-B14F-4D97-AF65-F5344CB8AC3E}">
        <p14:creationId xmlns:p14="http://schemas.microsoft.com/office/powerpoint/2010/main" val="3646935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2863C6A-2B35-4A40-BA03-DD841204ACFD}"/>
              </a:ext>
            </a:extLst>
          </p:cNvPr>
          <p:cNvGraphicFramePr>
            <a:graphicFrameLocks noGrp="1"/>
          </p:cNvGraphicFramePr>
          <p:nvPr>
            <p:ph idx="1"/>
            <p:extLst>
              <p:ext uri="{D42A27DB-BD31-4B8C-83A1-F6EECF244321}">
                <p14:modId xmlns:p14="http://schemas.microsoft.com/office/powerpoint/2010/main" val="559256942"/>
              </p:ext>
            </p:extLst>
          </p:nvPr>
        </p:nvGraphicFramePr>
        <p:xfrm>
          <a:off x="0" y="0"/>
          <a:ext cx="5764192" cy="6857999"/>
        </p:xfrm>
        <a:graphic>
          <a:graphicData uri="http://schemas.openxmlformats.org/drawingml/2006/table">
            <a:tbl>
              <a:tblPr firstRow="1" firstCol="1" bandRow="1">
                <a:tableStyleId>{5C22544A-7EE6-4342-B048-85BDC9FD1C3A}</a:tableStyleId>
              </a:tblPr>
              <a:tblGrid>
                <a:gridCol w="1325073">
                  <a:extLst>
                    <a:ext uri="{9D8B030D-6E8A-4147-A177-3AD203B41FA5}">
                      <a16:colId xmlns:a16="http://schemas.microsoft.com/office/drawing/2014/main" val="3129919070"/>
                    </a:ext>
                  </a:extLst>
                </a:gridCol>
                <a:gridCol w="4439119">
                  <a:extLst>
                    <a:ext uri="{9D8B030D-6E8A-4147-A177-3AD203B41FA5}">
                      <a16:colId xmlns:a16="http://schemas.microsoft.com/office/drawing/2014/main" val="1854173455"/>
                    </a:ext>
                  </a:extLst>
                </a:gridCol>
              </a:tblGrid>
              <a:tr h="620817">
                <a:tc>
                  <a:txBody>
                    <a:bodyPr/>
                    <a:lstStyle/>
                    <a:p>
                      <a:pPr marL="0" marR="0">
                        <a:lnSpc>
                          <a:spcPct val="107000"/>
                        </a:lnSpc>
                        <a:spcBef>
                          <a:spcPts val="0"/>
                        </a:spcBef>
                        <a:spcAft>
                          <a:spcPts val="0"/>
                        </a:spcAft>
                      </a:pPr>
                      <a:r>
                        <a:rPr lang="en-US" sz="1400">
                          <a:effectLst/>
                        </a:rPr>
                        <a:t>Name: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tc>
                  <a:txBody>
                    <a:bodyPr/>
                    <a:lstStyle/>
                    <a:p>
                      <a:pPr marL="5080" marR="0">
                        <a:lnSpc>
                          <a:spcPct val="107000"/>
                        </a:lnSpc>
                        <a:spcBef>
                          <a:spcPts val="0"/>
                        </a:spcBef>
                        <a:spcAft>
                          <a:spcPts val="155"/>
                        </a:spcAft>
                      </a:pPr>
                      <a:r>
                        <a:rPr lang="en-US" sz="1400" dirty="0">
                          <a:effectLst/>
                        </a:rPr>
                        <a:t>Data entry  </a:t>
                      </a:r>
                    </a:p>
                    <a:p>
                      <a:pPr marL="508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extLst>
                  <a:ext uri="{0D108BD9-81ED-4DB2-BD59-A6C34878D82A}">
                    <a16:rowId xmlns:a16="http://schemas.microsoft.com/office/drawing/2014/main" val="3333826206"/>
                  </a:ext>
                </a:extLst>
              </a:tr>
              <a:tr h="518180">
                <a:tc>
                  <a:txBody>
                    <a:bodyPr/>
                    <a:lstStyle/>
                    <a:p>
                      <a:pPr marL="0" marR="0">
                        <a:lnSpc>
                          <a:spcPct val="107000"/>
                        </a:lnSpc>
                        <a:spcBef>
                          <a:spcPts val="0"/>
                        </a:spcBef>
                        <a:spcAft>
                          <a:spcPts val="0"/>
                        </a:spcAft>
                      </a:pPr>
                      <a:r>
                        <a:rPr lang="en-US" sz="1400">
                          <a:effectLst/>
                        </a:rPr>
                        <a:t>Number: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tc>
                  <a:txBody>
                    <a:bodyPr/>
                    <a:lstStyle/>
                    <a:p>
                      <a:pPr marL="1905" marR="0">
                        <a:lnSpc>
                          <a:spcPct val="107000"/>
                        </a:lnSpc>
                        <a:spcBef>
                          <a:spcPts val="0"/>
                        </a:spcBef>
                        <a:spcAft>
                          <a:spcPts val="0"/>
                        </a:spcAft>
                      </a:pPr>
                      <a:r>
                        <a:rPr lang="en-US" sz="1400">
                          <a:effectLst/>
                        </a:rPr>
                        <a:t>UC 5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extLst>
                  <a:ext uri="{0D108BD9-81ED-4DB2-BD59-A6C34878D82A}">
                    <a16:rowId xmlns:a16="http://schemas.microsoft.com/office/drawing/2014/main" val="3617514464"/>
                  </a:ext>
                </a:extLst>
              </a:tr>
              <a:tr h="854631">
                <a:tc>
                  <a:txBody>
                    <a:bodyPr/>
                    <a:lstStyle/>
                    <a:p>
                      <a:pPr marL="0" marR="0">
                        <a:lnSpc>
                          <a:spcPct val="107000"/>
                        </a:lnSpc>
                        <a:spcBef>
                          <a:spcPts val="0"/>
                        </a:spcBef>
                        <a:spcAft>
                          <a:spcPts val="0"/>
                        </a:spcAft>
                      </a:pPr>
                      <a:r>
                        <a:rPr lang="en-US" sz="1400">
                          <a:effectLst/>
                        </a:rPr>
                        <a:t>Description: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tc>
                  <a:txBody>
                    <a:bodyPr/>
                    <a:lstStyle/>
                    <a:p>
                      <a:pPr marL="5080" marR="0">
                        <a:lnSpc>
                          <a:spcPct val="94000"/>
                        </a:lnSpc>
                        <a:spcBef>
                          <a:spcPts val="0"/>
                        </a:spcBef>
                        <a:spcAft>
                          <a:spcPts val="325"/>
                        </a:spcAft>
                      </a:pPr>
                      <a:r>
                        <a:rPr lang="en-US" sz="1400">
                          <a:effectLst/>
                        </a:rPr>
                        <a:t>Administrator enter new account of new employee or new pet`s owner or data of new pet to the database  </a:t>
                      </a:r>
                    </a:p>
                    <a:p>
                      <a:pPr marL="508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extLst>
                  <a:ext uri="{0D108BD9-81ED-4DB2-BD59-A6C34878D82A}">
                    <a16:rowId xmlns:a16="http://schemas.microsoft.com/office/drawing/2014/main" val="3789592849"/>
                  </a:ext>
                </a:extLst>
              </a:tr>
              <a:tr h="581595">
                <a:tc>
                  <a:txBody>
                    <a:bodyPr/>
                    <a:lstStyle/>
                    <a:p>
                      <a:pPr marL="0" marR="0">
                        <a:lnSpc>
                          <a:spcPct val="107000"/>
                        </a:lnSpc>
                        <a:spcBef>
                          <a:spcPts val="0"/>
                        </a:spcBef>
                        <a:spcAft>
                          <a:spcPts val="0"/>
                        </a:spcAft>
                      </a:pPr>
                      <a:r>
                        <a:rPr lang="en-US" sz="1400">
                          <a:effectLst/>
                        </a:rPr>
                        <a:t>Actors: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tc>
                  <a:txBody>
                    <a:bodyPr/>
                    <a:lstStyle/>
                    <a:p>
                      <a:pPr marL="5080" marR="0">
                        <a:lnSpc>
                          <a:spcPct val="107000"/>
                        </a:lnSpc>
                        <a:spcBef>
                          <a:spcPts val="0"/>
                        </a:spcBef>
                        <a:spcAft>
                          <a:spcPts val="0"/>
                        </a:spcAft>
                      </a:pPr>
                      <a:r>
                        <a:rPr lang="en-US" sz="1400">
                          <a:effectLst/>
                        </a:rPr>
                        <a:t>Employees – pet`s owners – pet – database server - administrator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extLst>
                  <a:ext uri="{0D108BD9-81ED-4DB2-BD59-A6C34878D82A}">
                    <a16:rowId xmlns:a16="http://schemas.microsoft.com/office/drawing/2014/main" val="3440811541"/>
                  </a:ext>
                </a:extLst>
              </a:tr>
              <a:tr h="555916">
                <a:tc>
                  <a:txBody>
                    <a:bodyPr/>
                    <a:lstStyle/>
                    <a:p>
                      <a:pPr marL="0" marR="0">
                        <a:lnSpc>
                          <a:spcPct val="107000"/>
                        </a:lnSpc>
                        <a:spcBef>
                          <a:spcPts val="0"/>
                        </a:spcBef>
                        <a:spcAft>
                          <a:spcPts val="0"/>
                        </a:spcAft>
                      </a:pPr>
                      <a:r>
                        <a:rPr lang="en-US" sz="1400">
                          <a:effectLst/>
                        </a:rPr>
                        <a:t>Pre-Conditions: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tc>
                  <a:txBody>
                    <a:bodyPr/>
                    <a:lstStyle/>
                    <a:p>
                      <a:pPr marL="5080" marR="0">
                        <a:lnSpc>
                          <a:spcPct val="107000"/>
                        </a:lnSpc>
                        <a:spcBef>
                          <a:spcPts val="0"/>
                        </a:spcBef>
                        <a:spcAft>
                          <a:spcPts val="0"/>
                        </a:spcAft>
                      </a:pPr>
                      <a:r>
                        <a:rPr lang="en-US" sz="1400">
                          <a:effectLst/>
                        </a:rPr>
                        <a:t>Database is ready to receive new data (account)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extLst>
                  <a:ext uri="{0D108BD9-81ED-4DB2-BD59-A6C34878D82A}">
                    <a16:rowId xmlns:a16="http://schemas.microsoft.com/office/drawing/2014/main" val="293734055"/>
                  </a:ext>
                </a:extLst>
              </a:tr>
              <a:tr h="1376629">
                <a:tc>
                  <a:txBody>
                    <a:bodyPr/>
                    <a:lstStyle/>
                    <a:p>
                      <a:pPr marL="0" marR="0">
                        <a:lnSpc>
                          <a:spcPct val="107000"/>
                        </a:lnSpc>
                        <a:spcBef>
                          <a:spcPts val="0"/>
                        </a:spcBef>
                        <a:spcAft>
                          <a:spcPts val="0"/>
                        </a:spcAft>
                      </a:pPr>
                      <a:r>
                        <a:rPr lang="en-US" sz="1400">
                          <a:effectLst/>
                        </a:rPr>
                        <a:t>Scenario: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tc>
                  <a:txBody>
                    <a:bodyPr/>
                    <a:lstStyle/>
                    <a:p>
                      <a:pPr marL="342900" marR="0" lvl="0" indent="-342900" rtl="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Administrator enters to the database  </a:t>
                      </a:r>
                    </a:p>
                    <a:p>
                      <a:pPr marL="342900" marR="0" lvl="0" indent="-342900" fontAlgn="base">
                        <a:lnSpc>
                          <a:spcPct val="93000"/>
                        </a:lnSpc>
                        <a:spcBef>
                          <a:spcPts val="0"/>
                        </a:spcBef>
                        <a:spcAft>
                          <a:spcPts val="90"/>
                        </a:spcAft>
                        <a:buClr>
                          <a:srgbClr val="000000"/>
                        </a:buClr>
                        <a:buSzPts val="1100"/>
                        <a:buFont typeface="+mj-lt"/>
                        <a:buAutoNum type="arabicParenR"/>
                      </a:pPr>
                      <a:r>
                        <a:rPr lang="en-US" sz="1400" u="none" strike="noStrike" dirty="0">
                          <a:effectLst/>
                          <a:uFill>
                            <a:solidFill>
                              <a:srgbClr val="000000"/>
                            </a:solidFill>
                          </a:uFill>
                        </a:rPr>
                        <a:t>Ensure that an employee or pet`s owner or pet has previous data on the database (account)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Enter the new data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Ensure that the new data is saved in the database  </a:t>
                      </a:r>
                      <a:endParaRPr lang="en-US" sz="1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59051" marR="19878" marT="18124" marB="0"/>
                </a:tc>
                <a:extLst>
                  <a:ext uri="{0D108BD9-81ED-4DB2-BD59-A6C34878D82A}">
                    <a16:rowId xmlns:a16="http://schemas.microsoft.com/office/drawing/2014/main" val="3046920013"/>
                  </a:ext>
                </a:extLst>
              </a:tr>
              <a:tr h="620817">
                <a:tc>
                  <a:txBody>
                    <a:bodyPr/>
                    <a:lstStyle/>
                    <a:p>
                      <a:pPr marL="0" marR="0">
                        <a:lnSpc>
                          <a:spcPct val="107000"/>
                        </a:lnSpc>
                        <a:spcBef>
                          <a:spcPts val="0"/>
                        </a:spcBef>
                        <a:spcAft>
                          <a:spcPts val="0"/>
                        </a:spcAft>
                      </a:pPr>
                      <a:r>
                        <a:rPr lang="en-US" sz="1400">
                          <a:effectLst/>
                        </a:rPr>
                        <a:t>Post-Conditions: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tc>
                  <a:txBody>
                    <a:bodyPr/>
                    <a:lstStyle/>
                    <a:p>
                      <a:pPr marL="5080" marR="0">
                        <a:lnSpc>
                          <a:spcPct val="107000"/>
                        </a:lnSpc>
                        <a:spcBef>
                          <a:spcPts val="0"/>
                        </a:spcBef>
                        <a:spcAft>
                          <a:spcPts val="160"/>
                        </a:spcAft>
                      </a:pPr>
                      <a:r>
                        <a:rPr lang="en-US" sz="1400">
                          <a:effectLst/>
                        </a:rPr>
                        <a:t>The new data is saved in the database  </a:t>
                      </a:r>
                    </a:p>
                    <a:p>
                      <a:pPr marL="508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extLst>
                  <a:ext uri="{0D108BD9-81ED-4DB2-BD59-A6C34878D82A}">
                    <a16:rowId xmlns:a16="http://schemas.microsoft.com/office/drawing/2014/main" val="922502834"/>
                  </a:ext>
                </a:extLst>
              </a:tr>
              <a:tr h="1729414">
                <a:tc>
                  <a:txBody>
                    <a:bodyPr/>
                    <a:lstStyle/>
                    <a:p>
                      <a:pPr marL="0" marR="0">
                        <a:lnSpc>
                          <a:spcPct val="107000"/>
                        </a:lnSpc>
                        <a:spcBef>
                          <a:spcPts val="0"/>
                        </a:spcBef>
                        <a:spcAft>
                          <a:spcPts val="0"/>
                        </a:spcAft>
                      </a:pPr>
                      <a:r>
                        <a:rPr lang="en-US" sz="1400">
                          <a:effectLst/>
                        </a:rPr>
                        <a:t>Exceptions: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59051" marR="19878" marT="18124" marB="0"/>
                </a:tc>
                <a:tc>
                  <a:txBody>
                    <a:bodyPr/>
                    <a:lstStyle/>
                    <a:p>
                      <a:pPr marL="342900" marR="0" lvl="0" indent="-342900" rtl="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The data which will entering is already exist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Administrator can`t reach to database server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The animal which will entering is wild animal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Database server damaged  </a:t>
                      </a:r>
                      <a:endParaRPr lang="en-US" sz="1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59051" marR="19878" marT="18124" marB="0"/>
                </a:tc>
                <a:extLst>
                  <a:ext uri="{0D108BD9-81ED-4DB2-BD59-A6C34878D82A}">
                    <a16:rowId xmlns:a16="http://schemas.microsoft.com/office/drawing/2014/main" val="181813495"/>
                  </a:ext>
                </a:extLst>
              </a:tr>
            </a:tbl>
          </a:graphicData>
        </a:graphic>
      </p:graphicFrame>
      <p:graphicFrame>
        <p:nvGraphicFramePr>
          <p:cNvPr id="5" name="Table 4">
            <a:extLst>
              <a:ext uri="{FF2B5EF4-FFF2-40B4-BE49-F238E27FC236}">
                <a16:creationId xmlns:a16="http://schemas.microsoft.com/office/drawing/2014/main" id="{295C7DC8-CF49-4C90-9F4F-65C5B46084DB}"/>
              </a:ext>
            </a:extLst>
          </p:cNvPr>
          <p:cNvGraphicFramePr>
            <a:graphicFrameLocks noGrp="1"/>
          </p:cNvGraphicFramePr>
          <p:nvPr>
            <p:extLst>
              <p:ext uri="{D42A27DB-BD31-4B8C-83A1-F6EECF244321}">
                <p14:modId xmlns:p14="http://schemas.microsoft.com/office/powerpoint/2010/main" val="2203966673"/>
              </p:ext>
            </p:extLst>
          </p:nvPr>
        </p:nvGraphicFramePr>
        <p:xfrm>
          <a:off x="5937813" y="0"/>
          <a:ext cx="6254188" cy="6858001"/>
        </p:xfrm>
        <a:graphic>
          <a:graphicData uri="http://schemas.openxmlformats.org/drawingml/2006/table">
            <a:tbl>
              <a:tblPr firstRow="1" firstCol="1" bandRow="1">
                <a:tableStyleId>{5C22544A-7EE6-4342-B048-85BDC9FD1C3A}</a:tableStyleId>
              </a:tblPr>
              <a:tblGrid>
                <a:gridCol w="1439625">
                  <a:extLst>
                    <a:ext uri="{9D8B030D-6E8A-4147-A177-3AD203B41FA5}">
                      <a16:colId xmlns:a16="http://schemas.microsoft.com/office/drawing/2014/main" val="295182186"/>
                    </a:ext>
                  </a:extLst>
                </a:gridCol>
                <a:gridCol w="4814563">
                  <a:extLst>
                    <a:ext uri="{9D8B030D-6E8A-4147-A177-3AD203B41FA5}">
                      <a16:colId xmlns:a16="http://schemas.microsoft.com/office/drawing/2014/main" val="2864244710"/>
                    </a:ext>
                  </a:extLst>
                </a:gridCol>
              </a:tblGrid>
              <a:tr h="1071220">
                <a:tc>
                  <a:txBody>
                    <a:bodyPr/>
                    <a:lstStyle/>
                    <a:p>
                      <a:pPr marL="0" marR="0">
                        <a:lnSpc>
                          <a:spcPct val="107000"/>
                        </a:lnSpc>
                        <a:spcBef>
                          <a:spcPts val="0"/>
                        </a:spcBef>
                        <a:spcAft>
                          <a:spcPts val="0"/>
                        </a:spcAft>
                      </a:pPr>
                      <a:r>
                        <a:rPr lang="en-US" sz="1400">
                          <a:effectLst/>
                        </a:rPr>
                        <a:t>Name: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tc>
                  <a:txBody>
                    <a:bodyPr/>
                    <a:lstStyle/>
                    <a:p>
                      <a:pPr marL="2540" marR="0">
                        <a:lnSpc>
                          <a:spcPct val="107000"/>
                        </a:lnSpc>
                        <a:spcBef>
                          <a:spcPts val="0"/>
                        </a:spcBef>
                        <a:spcAft>
                          <a:spcPts val="0"/>
                        </a:spcAft>
                      </a:pPr>
                      <a:r>
                        <a:rPr lang="en-US" sz="1400" dirty="0">
                          <a:effectLst/>
                        </a:rPr>
                        <a:t>Notifications </a:t>
                      </a:r>
                    </a:p>
                    <a:p>
                      <a:pPr marL="2540" marR="0">
                        <a:lnSpc>
                          <a:spcPct val="107000"/>
                        </a:lnSpc>
                        <a:spcBef>
                          <a:spcPts val="0"/>
                        </a:spcBef>
                        <a:spcAft>
                          <a:spcPts val="0"/>
                        </a:spcAft>
                      </a:pPr>
                      <a:r>
                        <a:rPr lang="en-US" sz="1400" dirty="0">
                          <a:effectLst/>
                        </a:rPr>
                        <a:t> </a:t>
                      </a:r>
                    </a:p>
                    <a:p>
                      <a:pPr marL="254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extLst>
                  <a:ext uri="{0D108BD9-81ED-4DB2-BD59-A6C34878D82A}">
                    <a16:rowId xmlns:a16="http://schemas.microsoft.com/office/drawing/2014/main" val="4082146959"/>
                  </a:ext>
                </a:extLst>
              </a:tr>
              <a:tr h="715455">
                <a:tc>
                  <a:txBody>
                    <a:bodyPr/>
                    <a:lstStyle/>
                    <a:p>
                      <a:pPr marL="0" marR="0">
                        <a:lnSpc>
                          <a:spcPct val="107000"/>
                        </a:lnSpc>
                        <a:spcBef>
                          <a:spcPts val="0"/>
                        </a:spcBef>
                        <a:spcAft>
                          <a:spcPts val="0"/>
                        </a:spcAft>
                      </a:pPr>
                      <a:r>
                        <a:rPr lang="en-US" sz="1400">
                          <a:effectLst/>
                        </a:rPr>
                        <a:t>Number: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tc>
                  <a:txBody>
                    <a:bodyPr/>
                    <a:lstStyle/>
                    <a:p>
                      <a:pPr marL="2540" marR="0">
                        <a:lnSpc>
                          <a:spcPct val="107000"/>
                        </a:lnSpc>
                        <a:spcBef>
                          <a:spcPts val="0"/>
                        </a:spcBef>
                        <a:spcAft>
                          <a:spcPts val="0"/>
                        </a:spcAft>
                      </a:pPr>
                      <a:r>
                        <a:rPr lang="en-US" sz="1400">
                          <a:effectLst/>
                        </a:rPr>
                        <a:t>UC6 </a:t>
                      </a:r>
                    </a:p>
                    <a:p>
                      <a:pPr marL="254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extLst>
                  <a:ext uri="{0D108BD9-81ED-4DB2-BD59-A6C34878D82A}">
                    <a16:rowId xmlns:a16="http://schemas.microsoft.com/office/drawing/2014/main" val="1036752921"/>
                  </a:ext>
                </a:extLst>
              </a:tr>
              <a:tr h="715455">
                <a:tc>
                  <a:txBody>
                    <a:bodyPr/>
                    <a:lstStyle/>
                    <a:p>
                      <a:pPr marL="0" marR="0">
                        <a:lnSpc>
                          <a:spcPct val="107000"/>
                        </a:lnSpc>
                        <a:spcBef>
                          <a:spcPts val="0"/>
                        </a:spcBef>
                        <a:spcAft>
                          <a:spcPts val="0"/>
                        </a:spcAft>
                      </a:pPr>
                      <a:r>
                        <a:rPr lang="en-US" sz="1400">
                          <a:effectLst/>
                        </a:rPr>
                        <a:t>Description: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tc>
                  <a:txBody>
                    <a:bodyPr/>
                    <a:lstStyle/>
                    <a:p>
                      <a:pPr marL="2540" marR="0">
                        <a:lnSpc>
                          <a:spcPct val="107000"/>
                        </a:lnSpc>
                        <a:spcBef>
                          <a:spcPts val="0"/>
                        </a:spcBef>
                        <a:spcAft>
                          <a:spcPts val="0"/>
                        </a:spcAft>
                      </a:pPr>
                      <a:r>
                        <a:rPr lang="en-US" sz="1400">
                          <a:effectLst/>
                        </a:rPr>
                        <a:t>Notice to the animal's owner about the latest vaccinations </a:t>
                      </a:r>
                    </a:p>
                    <a:p>
                      <a:pPr marL="254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extLst>
                  <a:ext uri="{0D108BD9-81ED-4DB2-BD59-A6C34878D82A}">
                    <a16:rowId xmlns:a16="http://schemas.microsoft.com/office/drawing/2014/main" val="2814899717"/>
                  </a:ext>
                </a:extLst>
              </a:tr>
              <a:tr h="715455">
                <a:tc>
                  <a:txBody>
                    <a:bodyPr/>
                    <a:lstStyle/>
                    <a:p>
                      <a:pPr marL="0" marR="0">
                        <a:lnSpc>
                          <a:spcPct val="107000"/>
                        </a:lnSpc>
                        <a:spcBef>
                          <a:spcPts val="0"/>
                        </a:spcBef>
                        <a:spcAft>
                          <a:spcPts val="0"/>
                        </a:spcAft>
                      </a:pPr>
                      <a:r>
                        <a:rPr lang="en-US" sz="1400">
                          <a:effectLst/>
                        </a:rPr>
                        <a:t>Actors: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tc>
                  <a:txBody>
                    <a:bodyPr/>
                    <a:lstStyle/>
                    <a:p>
                      <a:pPr marL="2540" marR="0">
                        <a:lnSpc>
                          <a:spcPct val="107000"/>
                        </a:lnSpc>
                        <a:spcBef>
                          <a:spcPts val="0"/>
                        </a:spcBef>
                        <a:spcAft>
                          <a:spcPts val="0"/>
                        </a:spcAft>
                      </a:pPr>
                      <a:r>
                        <a:rPr lang="en-US" sz="1400">
                          <a:effectLst/>
                        </a:rPr>
                        <a:t>Server – Animal’s owner – Database </a:t>
                      </a:r>
                    </a:p>
                    <a:p>
                      <a:pPr marL="254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extLst>
                  <a:ext uri="{0D108BD9-81ED-4DB2-BD59-A6C34878D82A}">
                    <a16:rowId xmlns:a16="http://schemas.microsoft.com/office/drawing/2014/main" val="3224688819"/>
                  </a:ext>
                </a:extLst>
              </a:tr>
              <a:tr h="715455">
                <a:tc>
                  <a:txBody>
                    <a:bodyPr/>
                    <a:lstStyle/>
                    <a:p>
                      <a:pPr marL="0" marR="0">
                        <a:lnSpc>
                          <a:spcPct val="107000"/>
                        </a:lnSpc>
                        <a:spcBef>
                          <a:spcPts val="0"/>
                        </a:spcBef>
                        <a:spcAft>
                          <a:spcPts val="0"/>
                        </a:spcAft>
                      </a:pPr>
                      <a:r>
                        <a:rPr lang="en-US" sz="1400" dirty="0">
                          <a:effectLst/>
                        </a:rPr>
                        <a:t>Pre-Conditions: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tc>
                  <a:txBody>
                    <a:bodyPr/>
                    <a:lstStyle/>
                    <a:p>
                      <a:pPr marL="2540" marR="0">
                        <a:lnSpc>
                          <a:spcPct val="107000"/>
                        </a:lnSpc>
                        <a:spcBef>
                          <a:spcPts val="0"/>
                        </a:spcBef>
                        <a:spcAft>
                          <a:spcPts val="0"/>
                        </a:spcAft>
                      </a:pPr>
                      <a:r>
                        <a:rPr lang="en-US" sz="1400">
                          <a:effectLst/>
                        </a:rPr>
                        <a:t>The owner of the animal must be registered in database </a:t>
                      </a:r>
                    </a:p>
                    <a:p>
                      <a:pPr marL="254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extLst>
                  <a:ext uri="{0D108BD9-81ED-4DB2-BD59-A6C34878D82A}">
                    <a16:rowId xmlns:a16="http://schemas.microsoft.com/office/drawing/2014/main" val="108921354"/>
                  </a:ext>
                </a:extLst>
              </a:tr>
              <a:tr h="713262">
                <a:tc>
                  <a:txBody>
                    <a:bodyPr/>
                    <a:lstStyle/>
                    <a:p>
                      <a:pPr marL="0" marR="0">
                        <a:lnSpc>
                          <a:spcPct val="107000"/>
                        </a:lnSpc>
                        <a:spcBef>
                          <a:spcPts val="0"/>
                        </a:spcBef>
                        <a:spcAft>
                          <a:spcPts val="0"/>
                        </a:spcAft>
                      </a:pPr>
                      <a:r>
                        <a:rPr lang="en-US" sz="1400">
                          <a:effectLst/>
                        </a:rPr>
                        <a:t>Scenario: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tc>
                  <a:txBody>
                    <a:bodyPr/>
                    <a:lstStyle/>
                    <a:p>
                      <a:pPr marL="342900" marR="0" lvl="0" indent="-342900" rtl="0" fontAlgn="base">
                        <a:lnSpc>
                          <a:spcPct val="107000"/>
                        </a:lnSpc>
                        <a:spcBef>
                          <a:spcPts val="0"/>
                        </a:spcBef>
                        <a:spcAft>
                          <a:spcPts val="0"/>
                        </a:spcAft>
                        <a:buClr>
                          <a:srgbClr val="000000"/>
                        </a:buClr>
                        <a:buSzPts val="1100"/>
                        <a:buFont typeface="+mj-lt"/>
                        <a:buAutoNum type="arabicParenR"/>
                      </a:pPr>
                      <a:r>
                        <a:rPr lang="en-US" sz="1400" u="none" strike="noStrike">
                          <a:effectLst/>
                          <a:uFill>
                            <a:solidFill>
                              <a:srgbClr val="000000"/>
                            </a:solidFill>
                          </a:uFill>
                        </a:rPr>
                        <a:t>Appear new vaccinations </a:t>
                      </a:r>
                    </a:p>
                    <a:p>
                      <a:pPr marL="342900" marR="0" lvl="0" indent="-342900" fontAlgn="base">
                        <a:lnSpc>
                          <a:spcPct val="107000"/>
                        </a:lnSpc>
                        <a:spcBef>
                          <a:spcPts val="0"/>
                        </a:spcBef>
                        <a:spcAft>
                          <a:spcPts val="0"/>
                        </a:spcAft>
                        <a:buClr>
                          <a:srgbClr val="000000"/>
                        </a:buClr>
                        <a:buSzPts val="1100"/>
                        <a:buFont typeface="+mj-lt"/>
                        <a:buAutoNum type="arabicParenR"/>
                      </a:pPr>
                      <a:r>
                        <a:rPr lang="en-US" sz="1400" u="none" strike="noStrike">
                          <a:effectLst/>
                          <a:uFill>
                            <a:solidFill>
                              <a:srgbClr val="000000"/>
                            </a:solidFill>
                          </a:uFill>
                        </a:rPr>
                        <a:t>Server sends announce to animal’s owner </a:t>
                      </a:r>
                      <a:endParaRPr lang="en-US" sz="1400" u="none" strike="noStrike">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66040" marR="73025" marT="10795" marB="0"/>
                </a:tc>
                <a:extLst>
                  <a:ext uri="{0D108BD9-81ED-4DB2-BD59-A6C34878D82A}">
                    <a16:rowId xmlns:a16="http://schemas.microsoft.com/office/drawing/2014/main" val="682164567"/>
                  </a:ext>
                </a:extLst>
              </a:tr>
              <a:tr h="1071220">
                <a:tc>
                  <a:txBody>
                    <a:bodyPr/>
                    <a:lstStyle/>
                    <a:p>
                      <a:pPr marL="0" marR="0">
                        <a:lnSpc>
                          <a:spcPct val="107000"/>
                        </a:lnSpc>
                        <a:spcBef>
                          <a:spcPts val="0"/>
                        </a:spcBef>
                        <a:spcAft>
                          <a:spcPts val="0"/>
                        </a:spcAft>
                      </a:pPr>
                      <a:r>
                        <a:rPr lang="en-US" sz="1400">
                          <a:effectLst/>
                        </a:rPr>
                        <a:t>Post-Conditions: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tc>
                  <a:txBody>
                    <a:bodyPr/>
                    <a:lstStyle/>
                    <a:p>
                      <a:pPr marL="2540" marR="0">
                        <a:lnSpc>
                          <a:spcPct val="107000"/>
                        </a:lnSpc>
                        <a:spcBef>
                          <a:spcPts val="0"/>
                        </a:spcBef>
                        <a:spcAft>
                          <a:spcPts val="0"/>
                        </a:spcAft>
                      </a:pPr>
                      <a:r>
                        <a:rPr lang="en-US" sz="1400">
                          <a:effectLst/>
                        </a:rPr>
                        <a:t>The owner of the animal must go to veterinary center </a:t>
                      </a:r>
                    </a:p>
                    <a:p>
                      <a:pPr marL="2540" marR="0">
                        <a:lnSpc>
                          <a:spcPct val="107000"/>
                        </a:lnSpc>
                        <a:spcBef>
                          <a:spcPts val="0"/>
                        </a:spcBef>
                        <a:spcAft>
                          <a:spcPts val="0"/>
                        </a:spcAft>
                      </a:pPr>
                      <a:r>
                        <a:rPr lang="en-US" sz="1400">
                          <a:effectLst/>
                        </a:rPr>
                        <a:t> </a:t>
                      </a:r>
                    </a:p>
                    <a:p>
                      <a:pPr marL="254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extLst>
                  <a:ext uri="{0D108BD9-81ED-4DB2-BD59-A6C34878D82A}">
                    <a16:rowId xmlns:a16="http://schemas.microsoft.com/office/drawing/2014/main" val="1276958265"/>
                  </a:ext>
                </a:extLst>
              </a:tr>
              <a:tr h="1140479">
                <a:tc>
                  <a:txBody>
                    <a:bodyPr/>
                    <a:lstStyle/>
                    <a:p>
                      <a:pPr marL="0" marR="0">
                        <a:lnSpc>
                          <a:spcPct val="107000"/>
                        </a:lnSpc>
                        <a:spcBef>
                          <a:spcPts val="0"/>
                        </a:spcBef>
                        <a:spcAft>
                          <a:spcPts val="0"/>
                        </a:spcAft>
                      </a:pPr>
                      <a:r>
                        <a:rPr lang="en-US" sz="1400">
                          <a:effectLst/>
                        </a:rPr>
                        <a:t>Exceptions: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tc>
                  <a:txBody>
                    <a:bodyPr/>
                    <a:lstStyle/>
                    <a:p>
                      <a:pPr marL="342900" marR="0" lvl="0" indent="-342900" rtl="0" fontAlgn="base">
                        <a:lnSpc>
                          <a:spcPct val="107000"/>
                        </a:lnSpc>
                        <a:spcBef>
                          <a:spcPts val="0"/>
                        </a:spcBef>
                        <a:spcAft>
                          <a:spcPts val="0"/>
                        </a:spcAft>
                        <a:buClr>
                          <a:srgbClr val="000000"/>
                        </a:buClr>
                        <a:buSzPts val="1100"/>
                        <a:buFont typeface="+mj-lt"/>
                        <a:buAutoNum type="arabicParenR"/>
                      </a:pPr>
                      <a:r>
                        <a:rPr lang="en-US" sz="1400" u="none" strike="noStrike" dirty="0">
                          <a:effectLst/>
                          <a:uFill>
                            <a:solidFill>
                              <a:srgbClr val="000000"/>
                            </a:solidFill>
                          </a:uFill>
                        </a:rPr>
                        <a:t>The owner of the animal didn’t register in database </a:t>
                      </a:r>
                    </a:p>
                    <a:p>
                      <a:pPr marL="342900" marR="0" lvl="0" indent="-342900" fontAlgn="base">
                        <a:lnSpc>
                          <a:spcPct val="107000"/>
                        </a:lnSpc>
                        <a:spcBef>
                          <a:spcPts val="0"/>
                        </a:spcBef>
                        <a:spcAft>
                          <a:spcPts val="260"/>
                        </a:spcAft>
                        <a:buClr>
                          <a:srgbClr val="000000"/>
                        </a:buClr>
                        <a:buSzPts val="1100"/>
                        <a:buFont typeface="+mj-lt"/>
                        <a:buAutoNum type="arabicParenR"/>
                      </a:pPr>
                      <a:r>
                        <a:rPr lang="en-US" sz="1400" u="none" strike="noStrike" dirty="0">
                          <a:effectLst/>
                          <a:uFill>
                            <a:solidFill>
                              <a:srgbClr val="000000"/>
                            </a:solidFill>
                          </a:uFill>
                        </a:rPr>
                        <a:t>Any network problems </a:t>
                      </a:r>
                    </a:p>
                    <a:p>
                      <a:pPr marL="254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6040" marR="73025" marT="10795" marB="0"/>
                </a:tc>
                <a:extLst>
                  <a:ext uri="{0D108BD9-81ED-4DB2-BD59-A6C34878D82A}">
                    <a16:rowId xmlns:a16="http://schemas.microsoft.com/office/drawing/2014/main" val="288904491"/>
                  </a:ext>
                </a:extLst>
              </a:tr>
            </a:tbl>
          </a:graphicData>
        </a:graphic>
      </p:graphicFrame>
    </p:spTree>
    <p:extLst>
      <p:ext uri="{BB962C8B-B14F-4D97-AF65-F5344CB8AC3E}">
        <p14:creationId xmlns:p14="http://schemas.microsoft.com/office/powerpoint/2010/main" val="80713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36E5-8C17-49CA-9F07-FC49AFD45527}"/>
              </a:ext>
            </a:extLst>
          </p:cNvPr>
          <p:cNvSpPr>
            <a:spLocks noGrp="1"/>
          </p:cNvSpPr>
          <p:nvPr>
            <p:ph type="title"/>
          </p:nvPr>
        </p:nvSpPr>
        <p:spPr>
          <a:xfrm>
            <a:off x="838200" y="1"/>
            <a:ext cx="10515600" cy="934064"/>
          </a:xfrm>
        </p:spPr>
        <p:txBody>
          <a:bodyPr>
            <a:normAutofit/>
          </a:bodyPr>
          <a:lstStyle/>
          <a:p>
            <a:r>
              <a:rPr lang="en-US" sz="3600" dirty="0"/>
              <a:t>Diagrams of the system:</a:t>
            </a:r>
            <a:endParaRPr lang="ar-EG" sz="3600" dirty="0"/>
          </a:p>
        </p:txBody>
      </p:sp>
      <p:sp>
        <p:nvSpPr>
          <p:cNvPr id="3" name="Content Placeholder 2">
            <a:extLst>
              <a:ext uri="{FF2B5EF4-FFF2-40B4-BE49-F238E27FC236}">
                <a16:creationId xmlns:a16="http://schemas.microsoft.com/office/drawing/2014/main" id="{BCAC26E7-FBD2-4AF6-9123-D3183A0A1132}"/>
              </a:ext>
            </a:extLst>
          </p:cNvPr>
          <p:cNvSpPr>
            <a:spLocks noGrp="1"/>
          </p:cNvSpPr>
          <p:nvPr>
            <p:ph idx="1"/>
          </p:nvPr>
        </p:nvSpPr>
        <p:spPr>
          <a:xfrm>
            <a:off x="838200" y="737419"/>
            <a:ext cx="10515600" cy="5439544"/>
          </a:xfrm>
        </p:spPr>
        <p:txBody>
          <a:bodyPr/>
          <a:lstStyle/>
          <a:p>
            <a:pPr marL="0" indent="0">
              <a:buNone/>
            </a:pPr>
            <a:r>
              <a:rPr lang="en-US" dirty="0"/>
              <a:t>1) Use case diagram:</a:t>
            </a:r>
            <a:endParaRPr lang="ar-EG" dirty="0"/>
          </a:p>
        </p:txBody>
      </p:sp>
      <p:pic>
        <p:nvPicPr>
          <p:cNvPr id="5" name="Picture 4">
            <a:extLst>
              <a:ext uri="{FF2B5EF4-FFF2-40B4-BE49-F238E27FC236}">
                <a16:creationId xmlns:a16="http://schemas.microsoft.com/office/drawing/2014/main" id="{E0AEF741-F6D3-4308-A4C5-3F6E6F1B1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356" y="1246699"/>
            <a:ext cx="10112221" cy="5611300"/>
          </a:xfrm>
          <a:prstGeom prst="rect">
            <a:avLst/>
          </a:prstGeom>
        </p:spPr>
      </p:pic>
    </p:spTree>
    <p:extLst>
      <p:ext uri="{BB962C8B-B14F-4D97-AF65-F5344CB8AC3E}">
        <p14:creationId xmlns:p14="http://schemas.microsoft.com/office/powerpoint/2010/main" val="244431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4CF0F6-51A6-40F4-8178-536A37D4236E}"/>
              </a:ext>
            </a:extLst>
          </p:cNvPr>
          <p:cNvSpPr>
            <a:spLocks noGrp="1"/>
          </p:cNvSpPr>
          <p:nvPr>
            <p:ph idx="1"/>
          </p:nvPr>
        </p:nvSpPr>
        <p:spPr>
          <a:xfrm>
            <a:off x="0" y="0"/>
            <a:ext cx="11353800" cy="6176963"/>
          </a:xfrm>
        </p:spPr>
        <p:txBody>
          <a:bodyPr/>
          <a:lstStyle/>
          <a:p>
            <a:pPr marL="0" indent="0">
              <a:buNone/>
            </a:pPr>
            <a:r>
              <a:rPr lang="en-US" dirty="0"/>
              <a:t>2) Activity diagrams:</a:t>
            </a:r>
            <a:endParaRPr lang="ar-EG" dirty="0"/>
          </a:p>
        </p:txBody>
      </p:sp>
      <p:sp>
        <p:nvSpPr>
          <p:cNvPr id="4" name="Rectangle 2">
            <a:extLst>
              <a:ext uri="{FF2B5EF4-FFF2-40B4-BE49-F238E27FC236}">
                <a16:creationId xmlns:a16="http://schemas.microsoft.com/office/drawing/2014/main" id="{0D4D863E-4E53-426C-AB81-CB73F9D311BF}"/>
              </a:ext>
            </a:extLst>
          </p:cNvPr>
          <p:cNvSpPr>
            <a:spLocks noChangeArrowheads="1"/>
          </p:cNvSpPr>
          <p:nvPr/>
        </p:nvSpPr>
        <p:spPr bwMode="auto">
          <a:xfrm>
            <a:off x="451413" y="601861"/>
            <a:ext cx="203132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Arial" panose="020B0604020202020204" pitchFamily="34" charset="0"/>
                <a:cs typeface="Arial" panose="020B0604020202020204" pitchFamily="34" charset="0"/>
              </a:rPr>
              <a:t>Update Data	</a:t>
            </a:r>
            <a:endParaRPr kumimoji="0" lang="en-US" altLang="ar-EG"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400" b="0" i="0" u="none" strike="noStrike" cap="none" normalizeH="0" baseline="0" dirty="0">
                <a:ln>
                  <a:noFill/>
                </a:ln>
                <a:solidFill>
                  <a:schemeClr val="tx1"/>
                </a:solidFill>
                <a:effectLst/>
                <a:latin typeface="Calibri" panose="020F0502020204030204" pitchFamily="34" charset="0"/>
                <a:ea typeface="Arial" panose="020B0604020202020204" pitchFamily="34" charset="0"/>
                <a:cs typeface="Arial" panose="020B0604020202020204" pitchFamily="34" charset="0"/>
              </a:rPr>
              <a:t>	</a:t>
            </a: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pic>
        <p:nvPicPr>
          <p:cNvPr id="4097" name="Picture 4">
            <a:extLst>
              <a:ext uri="{FF2B5EF4-FFF2-40B4-BE49-F238E27FC236}">
                <a16:creationId xmlns:a16="http://schemas.microsoft.com/office/drawing/2014/main" id="{745A10F7-35C5-4B06-9670-61204420D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13" y="1138236"/>
            <a:ext cx="4676172" cy="57197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50AFC11-9365-4FEF-BC8D-E26758152EAC}"/>
              </a:ext>
            </a:extLst>
          </p:cNvPr>
          <p:cNvSpPr>
            <a:spLocks noChangeArrowheads="1"/>
          </p:cNvSpPr>
          <p:nvPr/>
        </p:nvSpPr>
        <p:spPr bwMode="auto">
          <a:xfrm>
            <a:off x="451413" y="5984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400" b="0" i="0" u="none" strike="noStrike" cap="none" normalizeH="0" baseline="0">
                <a:ln>
                  <a:noFill/>
                </a:ln>
                <a:solidFill>
                  <a:schemeClr val="tx1"/>
                </a:solidFill>
                <a:effectLst/>
                <a:latin typeface="Calibri" panose="020F0502020204030204" pitchFamily="34" charset="0"/>
                <a:ea typeface="Arial" panose="020B0604020202020204" pitchFamily="34" charset="0"/>
                <a:cs typeface="Arial" panose="020B0604020202020204" pitchFamily="34" charset="0"/>
              </a:rPr>
              <a:t>	</a:t>
            </a:r>
            <a:endParaRPr kumimoji="0" lang="en-US" altLang="ar-EG"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5D546572-FA33-49A9-8619-4F0231D0D52A}"/>
              </a:ext>
            </a:extLst>
          </p:cNvPr>
          <p:cNvSpPr>
            <a:spLocks noChangeArrowheads="1"/>
          </p:cNvSpPr>
          <p:nvPr/>
        </p:nvSpPr>
        <p:spPr bwMode="auto">
          <a:xfrm>
            <a:off x="5578998" y="601861"/>
            <a:ext cx="121920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Arial" panose="020B0604020202020204" pitchFamily="34" charset="0"/>
                <a:cs typeface="Arial" panose="020B0604020202020204" pitchFamily="34" charset="0"/>
              </a:rPr>
              <a:t>Status of pet</a:t>
            </a:r>
            <a:r>
              <a:rPr kumimoji="0" lang="en-US" altLang="ar-EG" sz="1200" b="0" i="0" u="none" strike="noStrike" cap="none" normalizeH="0" baseline="0" dirty="0">
                <a:ln>
                  <a:noFill/>
                </a:ln>
                <a:solidFill>
                  <a:schemeClr val="tx1"/>
                </a:solidFill>
                <a:effectLst/>
                <a:latin typeface="Calibri" panose="020F0502020204030204" pitchFamily="34" charset="0"/>
                <a:ea typeface="Arial" panose="020B0604020202020204" pitchFamily="34" charset="0"/>
                <a:cs typeface="Arial" panose="020B0604020202020204" pitchFamily="34" charset="0"/>
              </a:rPr>
              <a:t>	</a:t>
            </a:r>
            <a:endParaRPr kumimoji="0" lang="en-US" altLang="ar-EG"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pic>
        <p:nvPicPr>
          <p:cNvPr id="4100" name="Picture 8">
            <a:extLst>
              <a:ext uri="{FF2B5EF4-FFF2-40B4-BE49-F238E27FC236}">
                <a16:creationId xmlns:a16="http://schemas.microsoft.com/office/drawing/2014/main" id="{0238B7CD-E477-44BC-8F24-616972A8B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370" y="1058146"/>
            <a:ext cx="5848117" cy="57998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34E93DE-1E55-4050-B0D2-1E43A30721D3}"/>
              </a:ext>
            </a:extLst>
          </p:cNvPr>
          <p:cNvSpPr>
            <a:spLocks noChangeArrowheads="1"/>
          </p:cNvSpPr>
          <p:nvPr/>
        </p:nvSpPr>
        <p:spPr bwMode="auto">
          <a:xfrm>
            <a:off x="6540850" y="6263256"/>
            <a:ext cx="12192000"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1" i="0" u="none" strike="noStrike" cap="none" normalizeH="0" baseline="0">
                <a:ln>
                  <a:noFill/>
                </a:ln>
                <a:solidFill>
                  <a:schemeClr val="tx1"/>
                </a:solidFill>
                <a:effectLst/>
                <a:latin typeface="Calibri" panose="020F0502020204030204" pitchFamily="34" charset="0"/>
                <a:ea typeface="Arial" panose="020B0604020202020204" pitchFamily="34" charset="0"/>
                <a:cs typeface="Arial" panose="020B0604020202020204" pitchFamily="34" charset="0"/>
              </a:rPr>
              <a:t>	</a:t>
            </a:r>
            <a:endParaRPr kumimoji="0" lang="en-US" altLang="ar-EG"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1433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0FD1459-5D9A-421B-83B7-EF34662A80DC}"/>
              </a:ext>
            </a:extLst>
          </p:cNvPr>
          <p:cNvSpPr>
            <a:spLocks noChangeArrowheads="1"/>
          </p:cNvSpPr>
          <p:nvPr/>
        </p:nvSpPr>
        <p:spPr bwMode="auto">
          <a:xfrm>
            <a:off x="0" y="257146"/>
            <a:ext cx="19398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Arial" panose="020B0604020202020204" pitchFamily="34" charset="0"/>
                <a:cs typeface="Arial" panose="020B0604020202020204" pitchFamily="34" charset="0"/>
              </a:rPr>
              <a:t>Book by the staff</a:t>
            </a:r>
            <a:endParaRPr kumimoji="0" lang="en-US" altLang="ar-EG" sz="2000" b="0" i="0" u="none" strike="noStrike" cap="none" normalizeH="0" baseline="0" dirty="0">
              <a:ln>
                <a:noFill/>
              </a:ln>
              <a:solidFill>
                <a:schemeClr val="tx1"/>
              </a:solidFill>
              <a:effectLst/>
            </a:endParaRPr>
          </a:p>
        </p:txBody>
      </p:sp>
      <p:pic>
        <p:nvPicPr>
          <p:cNvPr id="5121" name="Picture 9">
            <a:extLst>
              <a:ext uri="{FF2B5EF4-FFF2-40B4-BE49-F238E27FC236}">
                <a16:creationId xmlns:a16="http://schemas.microsoft.com/office/drawing/2014/main" id="{40BF5C85-669B-465A-9D9C-17D13D3D00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846"/>
          <a:stretch/>
        </p:blipFill>
        <p:spPr bwMode="auto">
          <a:xfrm>
            <a:off x="0" y="978060"/>
            <a:ext cx="5733326" cy="58799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DB8927D1-23A8-4ECF-8C58-5CED89E9BA64}"/>
              </a:ext>
            </a:extLst>
          </p:cNvPr>
          <p:cNvSpPr>
            <a:spLocks noChangeArrowheads="1"/>
          </p:cNvSpPr>
          <p:nvPr/>
        </p:nvSpPr>
        <p:spPr bwMode="auto">
          <a:xfrm>
            <a:off x="0" y="4343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Calibri" panose="020F0502020204030204" pitchFamily="34" charset="0"/>
                <a:ea typeface="Arial" panose="020B0604020202020204" pitchFamily="34" charset="0"/>
                <a:cs typeface="Arial" panose="020B0604020202020204" pitchFamily="34" charset="0"/>
              </a:rPr>
              <a:t> </a:t>
            </a:r>
            <a:endParaRPr kumimoji="0" lang="en-US" altLang="ar-EG"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ar-EG"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408B81D-2BAF-4EFB-BF03-50C62EB58F0C}"/>
              </a:ext>
            </a:extLst>
          </p:cNvPr>
          <p:cNvSpPr>
            <a:spLocks noChangeArrowheads="1"/>
          </p:cNvSpPr>
          <p:nvPr/>
        </p:nvSpPr>
        <p:spPr bwMode="auto">
          <a:xfrm>
            <a:off x="5733326" y="257146"/>
            <a:ext cx="26819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ar-EG" sz="2000" b="0" i="0" u="none" strike="noStrike" cap="none" normalizeH="0" baseline="0" dirty="0">
                <a:ln>
                  <a:noFill/>
                </a:ln>
                <a:solidFill>
                  <a:schemeClr val="tx1"/>
                </a:solidFill>
                <a:effectLst/>
                <a:latin typeface="Calibri" panose="020F0502020204030204" pitchFamily="34" charset="0"/>
                <a:ea typeface="Arial" panose="020B0604020202020204" pitchFamily="34" charset="0"/>
                <a:cs typeface="Arial" panose="020B0604020202020204" pitchFamily="34" charset="0"/>
              </a:rPr>
              <a:t>Manage employees</a:t>
            </a:r>
            <a:endParaRPr kumimoji="0" lang="en-US" altLang="ar-EG" sz="2000" b="0" i="0" u="none" strike="noStrike" cap="none" normalizeH="0" baseline="0" dirty="0">
              <a:ln>
                <a:noFill/>
              </a:ln>
              <a:solidFill>
                <a:schemeClr val="tx1"/>
              </a:solidFill>
              <a:effectLst/>
            </a:endParaRPr>
          </a:p>
        </p:txBody>
      </p:sp>
      <p:pic>
        <p:nvPicPr>
          <p:cNvPr id="5124" name="Picture 10">
            <a:extLst>
              <a:ext uri="{FF2B5EF4-FFF2-40B4-BE49-F238E27FC236}">
                <a16:creationId xmlns:a16="http://schemas.microsoft.com/office/drawing/2014/main" id="{22F97567-8303-44A5-80FE-C1AAE2DE99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41"/>
          <a:stretch/>
        </p:blipFill>
        <p:spPr bwMode="auto">
          <a:xfrm>
            <a:off x="6331352" y="823117"/>
            <a:ext cx="5860648" cy="60348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A545236-24A8-4C53-8AA9-00AC646773B7}"/>
              </a:ext>
            </a:extLst>
          </p:cNvPr>
          <p:cNvSpPr>
            <a:spLocks noChangeArrowheads="1"/>
          </p:cNvSpPr>
          <p:nvPr/>
        </p:nvSpPr>
        <p:spPr bwMode="auto">
          <a:xfrm>
            <a:off x="6915874" y="60348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ar-EG"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ar-EG" sz="800" b="0" i="0" u="none" strike="noStrike" cap="none" normalizeH="0" baseline="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ar-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0753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D38A2C3-7EB4-401D-8E2F-D3EFD05B832A}"/>
              </a:ext>
            </a:extLst>
          </p:cNvPr>
          <p:cNvSpPr>
            <a:spLocks noChangeArrowheads="1"/>
          </p:cNvSpPr>
          <p:nvPr/>
        </p:nvSpPr>
        <p:spPr bwMode="auto">
          <a:xfrm>
            <a:off x="0" y="294763"/>
            <a:ext cx="17203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 entry</a:t>
            </a:r>
            <a:endParaRPr kumimoji="0" lang="en-US" altLang="ar-EG" sz="2000" b="0" i="0" u="none" strike="noStrike" cap="none" normalizeH="0" baseline="0" dirty="0">
              <a:ln>
                <a:noFill/>
              </a:ln>
              <a:solidFill>
                <a:schemeClr val="tx1"/>
              </a:solidFill>
              <a:effectLst/>
            </a:endParaRPr>
          </a:p>
        </p:txBody>
      </p:sp>
      <p:pic>
        <p:nvPicPr>
          <p:cNvPr id="6145" name="Picture 11">
            <a:extLst>
              <a:ext uri="{FF2B5EF4-FFF2-40B4-BE49-F238E27FC236}">
                <a16:creationId xmlns:a16="http://schemas.microsoft.com/office/drawing/2014/main" id="{82DD635E-B89E-4071-BECC-C7E3D37A4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94873"/>
            <a:ext cx="5606007" cy="61631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B55DA405-22F8-4793-AFFC-63876E946EB9}"/>
              </a:ext>
            </a:extLst>
          </p:cNvPr>
          <p:cNvSpPr>
            <a:spLocks noChangeArrowheads="1"/>
          </p:cNvSpPr>
          <p:nvPr/>
        </p:nvSpPr>
        <p:spPr bwMode="auto">
          <a:xfrm>
            <a:off x="914400" y="54022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sp>
        <p:nvSpPr>
          <p:cNvPr id="6" name="Rectangle 5">
            <a:extLst>
              <a:ext uri="{FF2B5EF4-FFF2-40B4-BE49-F238E27FC236}">
                <a16:creationId xmlns:a16="http://schemas.microsoft.com/office/drawing/2014/main" id="{5103EC2F-6A8F-41D2-960E-8CDE31B47F02}"/>
              </a:ext>
            </a:extLst>
          </p:cNvPr>
          <p:cNvSpPr>
            <a:spLocks noChangeArrowheads="1"/>
          </p:cNvSpPr>
          <p:nvPr/>
        </p:nvSpPr>
        <p:spPr bwMode="auto">
          <a:xfrm>
            <a:off x="6096000" y="294763"/>
            <a:ext cx="38779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273175" algn="l"/>
              </a:tabLst>
              <a:defRPr>
                <a:solidFill>
                  <a:schemeClr val="tx1"/>
                </a:solidFill>
                <a:latin typeface="Arial" panose="020B0604020202020204" pitchFamily="34" charset="0"/>
              </a:defRPr>
            </a:lvl1pPr>
            <a:lvl2pPr eaLnBrk="0" fontAlgn="base" hangingPunct="0">
              <a:spcBef>
                <a:spcPct val="0"/>
              </a:spcBef>
              <a:spcAft>
                <a:spcPct val="0"/>
              </a:spcAft>
              <a:tabLst>
                <a:tab pos="1273175" algn="l"/>
              </a:tabLst>
              <a:defRPr>
                <a:solidFill>
                  <a:schemeClr val="tx1"/>
                </a:solidFill>
                <a:latin typeface="Arial" panose="020B0604020202020204" pitchFamily="34" charset="0"/>
              </a:defRPr>
            </a:lvl2pPr>
            <a:lvl3pPr eaLnBrk="0" fontAlgn="base" hangingPunct="0">
              <a:spcBef>
                <a:spcPct val="0"/>
              </a:spcBef>
              <a:spcAft>
                <a:spcPct val="0"/>
              </a:spcAft>
              <a:tabLst>
                <a:tab pos="1273175" algn="l"/>
              </a:tabLst>
              <a:defRPr>
                <a:solidFill>
                  <a:schemeClr val="tx1"/>
                </a:solidFill>
                <a:latin typeface="Arial" panose="020B0604020202020204" pitchFamily="34" charset="0"/>
              </a:defRPr>
            </a:lvl3pPr>
            <a:lvl4pPr eaLnBrk="0" fontAlgn="base" hangingPunct="0">
              <a:spcBef>
                <a:spcPct val="0"/>
              </a:spcBef>
              <a:spcAft>
                <a:spcPct val="0"/>
              </a:spcAft>
              <a:tabLst>
                <a:tab pos="1273175" algn="l"/>
              </a:tabLst>
              <a:defRPr>
                <a:solidFill>
                  <a:schemeClr val="tx1"/>
                </a:solidFill>
                <a:latin typeface="Arial" panose="020B0604020202020204" pitchFamily="34" charset="0"/>
              </a:defRPr>
            </a:lvl4pPr>
            <a:lvl5pPr eaLnBrk="0" fontAlgn="base" hangingPunct="0">
              <a:spcBef>
                <a:spcPct val="0"/>
              </a:spcBef>
              <a:spcAft>
                <a:spcPct val="0"/>
              </a:spcAft>
              <a:tabLst>
                <a:tab pos="1273175" algn="l"/>
              </a:tabLst>
              <a:defRPr>
                <a:solidFill>
                  <a:schemeClr val="tx1"/>
                </a:solidFill>
                <a:latin typeface="Arial" panose="020B0604020202020204" pitchFamily="34" charset="0"/>
              </a:defRPr>
            </a:lvl5pPr>
            <a:lvl6pPr eaLnBrk="0" fontAlgn="base" hangingPunct="0">
              <a:spcBef>
                <a:spcPct val="0"/>
              </a:spcBef>
              <a:spcAft>
                <a:spcPct val="0"/>
              </a:spcAft>
              <a:tabLst>
                <a:tab pos="1273175" algn="l"/>
              </a:tabLst>
              <a:defRPr>
                <a:solidFill>
                  <a:schemeClr val="tx1"/>
                </a:solidFill>
                <a:latin typeface="Arial" panose="020B0604020202020204" pitchFamily="34" charset="0"/>
              </a:defRPr>
            </a:lvl6pPr>
            <a:lvl7pPr eaLnBrk="0" fontAlgn="base" hangingPunct="0">
              <a:spcBef>
                <a:spcPct val="0"/>
              </a:spcBef>
              <a:spcAft>
                <a:spcPct val="0"/>
              </a:spcAft>
              <a:tabLst>
                <a:tab pos="1273175" algn="l"/>
              </a:tabLst>
              <a:defRPr>
                <a:solidFill>
                  <a:schemeClr val="tx1"/>
                </a:solidFill>
                <a:latin typeface="Arial" panose="020B0604020202020204" pitchFamily="34" charset="0"/>
              </a:defRPr>
            </a:lvl7pPr>
            <a:lvl8pPr eaLnBrk="0" fontAlgn="base" hangingPunct="0">
              <a:spcBef>
                <a:spcPct val="0"/>
              </a:spcBef>
              <a:spcAft>
                <a:spcPct val="0"/>
              </a:spcAft>
              <a:tabLst>
                <a:tab pos="1273175" algn="l"/>
              </a:tabLst>
              <a:defRPr>
                <a:solidFill>
                  <a:schemeClr val="tx1"/>
                </a:solidFill>
                <a:latin typeface="Arial" panose="020B0604020202020204" pitchFamily="34" charset="0"/>
              </a:defRPr>
            </a:lvl8pPr>
            <a:lvl9pPr eaLnBrk="0" fontAlgn="base" hangingPunct="0">
              <a:spcBef>
                <a:spcPct val="0"/>
              </a:spcBef>
              <a:spcAft>
                <a:spcPct val="0"/>
              </a:spcAft>
              <a:tabLst>
                <a:tab pos="1273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273175" algn="l"/>
              </a:tabLst>
            </a:pPr>
            <a:r>
              <a:rPr kumimoji="0" lang="en-US" altLang="ar-EG"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Notification about last vaccination</a:t>
            </a:r>
            <a:r>
              <a:rPr kumimoji="0" lang="en-US" altLang="ar-EG"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ar-EG" sz="1800" b="0" i="0" u="none" strike="noStrike" cap="none" normalizeH="0" baseline="0" dirty="0">
              <a:ln>
                <a:noFill/>
              </a:ln>
              <a:solidFill>
                <a:schemeClr val="tx1"/>
              </a:solidFill>
              <a:effectLst/>
              <a:latin typeface="Arial" panose="020B0604020202020204" pitchFamily="34" charset="0"/>
            </a:endParaRPr>
          </a:p>
        </p:txBody>
      </p:sp>
      <p:pic>
        <p:nvPicPr>
          <p:cNvPr id="6148" name="Picture 12">
            <a:extLst>
              <a:ext uri="{FF2B5EF4-FFF2-40B4-BE49-F238E27FC236}">
                <a16:creationId xmlns:a16="http://schemas.microsoft.com/office/drawing/2014/main" id="{A2BCE7D4-4601-4BE8-A315-6B7A117FC7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40"/>
          <a:stretch/>
        </p:blipFill>
        <p:spPr bwMode="auto">
          <a:xfrm>
            <a:off x="6096000" y="998537"/>
            <a:ext cx="6096000" cy="58594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67FC23E-2FC4-4EB3-A250-A4A78C26FDF6}"/>
              </a:ext>
            </a:extLst>
          </p:cNvPr>
          <p:cNvSpPr>
            <a:spLocks noChangeArrowheads="1"/>
          </p:cNvSpPr>
          <p:nvPr/>
        </p:nvSpPr>
        <p:spPr bwMode="auto">
          <a:xfrm>
            <a:off x="6096000" y="60880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spTree>
    <p:extLst>
      <p:ext uri="{BB962C8B-B14F-4D97-AF65-F5344CB8AC3E}">
        <p14:creationId xmlns:p14="http://schemas.microsoft.com/office/powerpoint/2010/main" val="842851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1317</Words>
  <Application>Microsoft Office PowerPoint</Application>
  <PresentationFormat>Widescreen</PresentationFormat>
  <Paragraphs>236</Paragraphs>
  <Slides>33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Office Theme</vt:lpstr>
      <vt:lpstr>Veterinary Center</vt:lpstr>
      <vt:lpstr>Introduction:</vt:lpstr>
      <vt:lpstr>Use case templates:</vt:lpstr>
      <vt:lpstr>PowerPoint Presentation</vt:lpstr>
      <vt:lpstr>PowerPoint Presentation</vt:lpstr>
      <vt:lpstr>Diagrams of the system:</vt:lpstr>
      <vt:lpstr>PowerPoint Presentation</vt:lpstr>
      <vt:lpstr>PowerPoint Presentation</vt:lpstr>
      <vt:lpstr>PowerPoint Presentation</vt:lpstr>
      <vt:lpstr>3) Sequence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Design diagram:</vt:lpstr>
      <vt:lpstr>PowerPoint Presentation</vt:lpstr>
      <vt:lpstr>PowerPoint Presentation</vt:lpstr>
      <vt:lpstr>PowerPoint Presentation</vt:lpstr>
      <vt:lpstr>PowerPoint Presentation</vt:lpstr>
      <vt:lpstr>PowerPoint Presentation</vt:lpstr>
      <vt:lpstr>Screenshot of the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Mostafa Maher</dc:creator>
  <cp:lastModifiedBy>Mostafa Maher</cp:lastModifiedBy>
  <cp:revision>13</cp:revision>
  <dcterms:created xsi:type="dcterms:W3CDTF">2021-06-03T23:31:38Z</dcterms:created>
  <dcterms:modified xsi:type="dcterms:W3CDTF">2021-06-04T01:30:28Z</dcterms:modified>
</cp:coreProperties>
</file>